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tags/tag21.xml" ContentType="application/vnd.openxmlformats-officedocument.presentationml.tags+xml"/>
  <Override PartName="/ppt/notesSlides/notesSlide30.xml" ContentType="application/vnd.openxmlformats-officedocument.presentationml.notesSlide+xml"/>
  <Override PartName="/ppt/tags/tag22.xml" ContentType="application/vnd.openxmlformats-officedocument.presentationml.tags+xml"/>
  <Override PartName="/ppt/notesSlides/notesSlide31.xml" ContentType="application/vnd.openxmlformats-officedocument.presentationml.notesSlide+xml"/>
  <Override PartName="/ppt/tags/tag23.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4.xml" ContentType="application/vnd.openxmlformats-officedocument.presentationml.tags+xml"/>
  <Override PartName="/ppt/notesSlides/notesSlide34.xml" ContentType="application/vnd.openxmlformats-officedocument.presentationml.notesSlide+xml"/>
  <Override PartName="/ppt/tags/tag25.xml" ContentType="application/vnd.openxmlformats-officedocument.presentationml.tags+xml"/>
  <Override PartName="/ppt/notesSlides/notesSlide35.xml" ContentType="application/vnd.openxmlformats-officedocument.presentationml.notesSlide+xml"/>
  <Override PartName="/ppt/tags/tag26.xml" ContentType="application/vnd.openxmlformats-officedocument.presentationml.tags+xml"/>
  <Override PartName="/ppt/notesSlides/notesSlide36.xml" ContentType="application/vnd.openxmlformats-officedocument.presentationml.notesSlide+xml"/>
  <Override PartName="/ppt/tags/tag27.xml" ContentType="application/vnd.openxmlformats-officedocument.presentationml.tags+xml"/>
  <Override PartName="/ppt/notesSlides/notesSlide37.xml" ContentType="application/vnd.openxmlformats-officedocument.presentationml.notesSlide+xml"/>
  <Override PartName="/ppt/tags/tag28.xml" ContentType="application/vnd.openxmlformats-officedocument.presentationml.tags+xml"/>
  <Override PartName="/ppt/notesSlides/notesSlide38.xml" ContentType="application/vnd.openxmlformats-officedocument.presentationml.notesSlide+xml"/>
  <Override PartName="/ppt/tags/tag29.xml" ContentType="application/vnd.openxmlformats-officedocument.presentationml.tags+xml"/>
  <Override PartName="/ppt/notesSlides/notesSlide39.xml" ContentType="application/vnd.openxmlformats-officedocument.presentationml.notesSlide+xml"/>
  <Override PartName="/ppt/tags/tag30.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31.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113"/>
  </p:notesMasterIdLst>
  <p:handoutMasterIdLst>
    <p:handoutMasterId r:id="rId114"/>
  </p:handoutMasterIdLst>
  <p:sldIdLst>
    <p:sldId id="311" r:id="rId2"/>
    <p:sldId id="338" r:id="rId3"/>
    <p:sldId id="508" r:id="rId4"/>
    <p:sldId id="356" r:id="rId5"/>
    <p:sldId id="507" r:id="rId6"/>
    <p:sldId id="340" r:id="rId7"/>
    <p:sldId id="506" r:id="rId8"/>
    <p:sldId id="505" r:id="rId9"/>
    <p:sldId id="350" r:id="rId10"/>
    <p:sldId id="366" r:id="rId11"/>
    <p:sldId id="367" r:id="rId12"/>
    <p:sldId id="368" r:id="rId13"/>
    <p:sldId id="370" r:id="rId14"/>
    <p:sldId id="353" r:id="rId15"/>
    <p:sldId id="371" r:id="rId16"/>
    <p:sldId id="372" r:id="rId17"/>
    <p:sldId id="373" r:id="rId18"/>
    <p:sldId id="374" r:id="rId19"/>
    <p:sldId id="375" r:id="rId20"/>
    <p:sldId id="376" r:id="rId21"/>
    <p:sldId id="377" r:id="rId22"/>
    <p:sldId id="447" r:id="rId23"/>
    <p:sldId id="429" r:id="rId24"/>
    <p:sldId id="430" r:id="rId25"/>
    <p:sldId id="431" r:id="rId26"/>
    <p:sldId id="378" r:id="rId27"/>
    <p:sldId id="398" r:id="rId28"/>
    <p:sldId id="399" r:id="rId29"/>
    <p:sldId id="400" r:id="rId30"/>
    <p:sldId id="432" r:id="rId31"/>
    <p:sldId id="354" r:id="rId32"/>
    <p:sldId id="439" r:id="rId33"/>
    <p:sldId id="440" r:id="rId34"/>
    <p:sldId id="441" r:id="rId35"/>
    <p:sldId id="442" r:id="rId36"/>
    <p:sldId id="444" r:id="rId37"/>
    <p:sldId id="443" r:id="rId38"/>
    <p:sldId id="448" r:id="rId39"/>
    <p:sldId id="445" r:id="rId40"/>
    <p:sldId id="446" r:id="rId41"/>
    <p:sldId id="355" r:id="rId42"/>
    <p:sldId id="392" r:id="rId43"/>
    <p:sldId id="396" r:id="rId44"/>
    <p:sldId id="449" r:id="rId45"/>
    <p:sldId id="395" r:id="rId46"/>
    <p:sldId id="393" r:id="rId47"/>
    <p:sldId id="394" r:id="rId48"/>
    <p:sldId id="397" r:id="rId49"/>
    <p:sldId id="450" r:id="rId50"/>
    <p:sldId id="451" r:id="rId51"/>
    <p:sldId id="383" r:id="rId52"/>
    <p:sldId id="384" r:id="rId53"/>
    <p:sldId id="452" r:id="rId54"/>
    <p:sldId id="453" r:id="rId55"/>
    <p:sldId id="456" r:id="rId56"/>
    <p:sldId id="473" r:id="rId57"/>
    <p:sldId id="458" r:id="rId58"/>
    <p:sldId id="402" r:id="rId59"/>
    <p:sldId id="403" r:id="rId60"/>
    <p:sldId id="404" r:id="rId61"/>
    <p:sldId id="405" r:id="rId62"/>
    <p:sldId id="406" r:id="rId63"/>
    <p:sldId id="407" r:id="rId64"/>
    <p:sldId id="408" r:id="rId65"/>
    <p:sldId id="409" r:id="rId66"/>
    <p:sldId id="410" r:id="rId67"/>
    <p:sldId id="412" r:id="rId68"/>
    <p:sldId id="413" r:id="rId69"/>
    <p:sldId id="411" r:id="rId70"/>
    <p:sldId id="414" r:id="rId71"/>
    <p:sldId id="415" r:id="rId72"/>
    <p:sldId id="416" r:id="rId73"/>
    <p:sldId id="417" r:id="rId74"/>
    <p:sldId id="418" r:id="rId75"/>
    <p:sldId id="419" r:id="rId76"/>
    <p:sldId id="420" r:id="rId77"/>
    <p:sldId id="421" r:id="rId78"/>
    <p:sldId id="422" r:id="rId79"/>
    <p:sldId id="479" r:id="rId80"/>
    <p:sldId id="423" r:id="rId81"/>
    <p:sldId id="460" r:id="rId82"/>
    <p:sldId id="485" r:id="rId83"/>
    <p:sldId id="482" r:id="rId84"/>
    <p:sldId id="486" r:id="rId85"/>
    <p:sldId id="424" r:id="rId86"/>
    <p:sldId id="461" r:id="rId87"/>
    <p:sldId id="427" r:id="rId88"/>
    <p:sldId id="464" r:id="rId89"/>
    <p:sldId id="484" r:id="rId90"/>
    <p:sldId id="480" r:id="rId91"/>
    <p:sldId id="481" r:id="rId92"/>
    <p:sldId id="488" r:id="rId93"/>
    <p:sldId id="428" r:id="rId94"/>
    <p:sldId id="465" r:id="rId95"/>
    <p:sldId id="491" r:id="rId96"/>
    <p:sldId id="492" r:id="rId97"/>
    <p:sldId id="487" r:id="rId98"/>
    <p:sldId id="489" r:id="rId99"/>
    <p:sldId id="490" r:id="rId100"/>
    <p:sldId id="478" r:id="rId101"/>
    <p:sldId id="496" r:id="rId102"/>
    <p:sldId id="386" r:id="rId103"/>
    <p:sldId id="467" r:id="rId104"/>
    <p:sldId id="498" r:id="rId105"/>
    <p:sldId id="504" r:id="rId106"/>
    <p:sldId id="503" r:id="rId107"/>
    <p:sldId id="387" r:id="rId108"/>
    <p:sldId id="470" r:id="rId109"/>
    <p:sldId id="388" r:id="rId110"/>
    <p:sldId id="471" r:id="rId111"/>
    <p:sldId id="389" r:id="rId11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wner" initials="O" lastIdx="5" clrIdx="0">
    <p:extLst>
      <p:ext uri="{19B8F6BF-5375-455C-9EA6-DF929625EA0E}">
        <p15:presenceInfo xmlns:p15="http://schemas.microsoft.com/office/powerpoint/2012/main" userId="Own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FF8200"/>
    <a:srgbClr val="BF5700"/>
    <a:srgbClr val="1D1A36"/>
    <a:srgbClr val="1E4B87"/>
    <a:srgbClr val="262626"/>
    <a:srgbClr val="1B306B"/>
    <a:srgbClr val="FFCC00"/>
    <a:srgbClr val="F8F8F8"/>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0" autoAdjust="0"/>
    <p:restoredTop sz="96412" autoAdjust="0"/>
  </p:normalViewPr>
  <p:slideViewPr>
    <p:cSldViewPr>
      <p:cViewPr varScale="1">
        <p:scale>
          <a:sx n="86" d="100"/>
          <a:sy n="86" d="100"/>
        </p:scale>
        <p:origin x="972" y="114"/>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handoutMaster" Target="handoutMasters/handout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4-29T18:40:22.778" idx="1">
    <p:pos x="10" y="10"/>
    <p:text>Anyone?</p:text>
    <p:extLst>
      <p:ext uri="{C676402C-5697-4E1C-873F-D02D1690AC5C}">
        <p15:threadingInfo xmlns:p15="http://schemas.microsoft.com/office/powerpoint/2012/main" timeZoneBias="240"/>
      </p:ext>
    </p:extLst>
  </p:cm>
  <p:cm authorId="1" dt="2018-04-29T18:43:19.693" idx="2">
    <p:pos x="10" y="106"/>
    <p:text>Data Is everywhere...</p:text>
    <p:extLst>
      <p:ext uri="{C676402C-5697-4E1C-873F-D02D1690AC5C}">
        <p15:threadingInfo xmlns:p15="http://schemas.microsoft.com/office/powerpoint/2012/main" timeZoneBias="240">
          <p15:parentCm authorId="1" idx="1"/>
        </p15:threadingInfo>
      </p:ext>
    </p:extLst>
  </p:cm>
  <p:cm authorId="1" dt="2018-04-29T18:43:32.304" idx="3">
    <p:pos x="10" y="202"/>
    <p:text>What are some of the examples of data?</p:text>
    <p:extLst>
      <p:ext uri="{C676402C-5697-4E1C-873F-D02D1690AC5C}">
        <p15:threadingInfo xmlns:p15="http://schemas.microsoft.com/office/powerpoint/2012/main" timeZoneBias="240">
          <p15:parentCm authorId="1" idx="1"/>
        </p15:threadingInfo>
      </p:ext>
    </p:extLst>
  </p:cm>
  <p:cm authorId="1" dt="2018-04-29T18:47:32.284" idx="4">
    <p:pos x="10" y="298"/>
    <p:text>Anyone?</p:text>
    <p:extLst>
      <p:ext uri="{C676402C-5697-4E1C-873F-D02D1690AC5C}">
        <p15:threadingInfo xmlns:p15="http://schemas.microsoft.com/office/powerpoint/2012/main" timeZoneBias="240">
          <p15:parentCm authorId="1" idx="1"/>
        </p15:threadingInfo>
      </p:ext>
    </p:extLst>
  </p:cm>
  <p:cm authorId="1" dt="2018-04-29T18:52:21.858" idx="5">
    <p:pos x="106" y="106"/>
    <p:text>Data without Insights?</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2E5D4B-232C-4B2F-B0D2-1B933425618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8869E698-9464-4642-9ED1-FEF274C57CDD}">
      <dgm:prSet phldrT="[Text]" custT="1"/>
      <dgm:spPr>
        <a:solidFill>
          <a:schemeClr val="accent2">
            <a:lumMod val="75000"/>
          </a:schemeClr>
        </a:solidFill>
      </dgm:spPr>
      <dgm:t>
        <a:bodyPr/>
        <a:lstStyle/>
        <a:p>
          <a:r>
            <a:rPr lang="en-US" sz="2800" b="0" dirty="0"/>
            <a:t>Randomly Select a Zip Code</a:t>
          </a:r>
        </a:p>
      </dgm:t>
    </dgm:pt>
    <dgm:pt modelId="{F34F839D-D558-4C26-8EF0-BF2B2AAC6E03}" type="parTrans" cxnId="{1528130D-DFF7-4091-AEFF-B1D9DB3F1947}">
      <dgm:prSet/>
      <dgm:spPr/>
      <dgm:t>
        <a:bodyPr/>
        <a:lstStyle/>
        <a:p>
          <a:endParaRPr lang="en-US"/>
        </a:p>
      </dgm:t>
    </dgm:pt>
    <dgm:pt modelId="{8D5F5951-BC63-4FA0-B729-FB9BCCC80CF8}" type="sibTrans" cxnId="{1528130D-DFF7-4091-AEFF-B1D9DB3F1947}">
      <dgm:prSet/>
      <dgm:spPr/>
      <dgm:t>
        <a:bodyPr/>
        <a:lstStyle/>
        <a:p>
          <a:endParaRPr lang="en-US"/>
        </a:p>
      </dgm:t>
    </dgm:pt>
    <dgm:pt modelId="{E344583B-A17A-4B35-B994-E1D2E1A84C26}">
      <dgm:prSet phldrT="[Text]" custT="1"/>
      <dgm:spPr>
        <a:solidFill>
          <a:schemeClr val="accent2">
            <a:lumMod val="75000"/>
          </a:schemeClr>
        </a:solidFill>
      </dgm:spPr>
      <dgm:t>
        <a:bodyPr/>
        <a:lstStyle/>
        <a:p>
          <a:r>
            <a:rPr lang="en-US" sz="2800" b="0" dirty="0"/>
            <a:t>Create an API Request</a:t>
          </a:r>
        </a:p>
      </dgm:t>
    </dgm:pt>
    <dgm:pt modelId="{F1559FE0-5685-4205-B437-5E365372FB20}" type="parTrans" cxnId="{D59AEC75-4B31-493C-9D17-C3F27DF15BA0}">
      <dgm:prSet/>
      <dgm:spPr/>
      <dgm:t>
        <a:bodyPr/>
        <a:lstStyle/>
        <a:p>
          <a:endParaRPr lang="en-US"/>
        </a:p>
      </dgm:t>
    </dgm:pt>
    <dgm:pt modelId="{371723C8-30E9-482D-8C30-4CC0BBE72A56}" type="sibTrans" cxnId="{D59AEC75-4B31-493C-9D17-C3F27DF15BA0}">
      <dgm:prSet/>
      <dgm:spPr/>
      <dgm:t>
        <a:bodyPr/>
        <a:lstStyle/>
        <a:p>
          <a:endParaRPr lang="en-US"/>
        </a:p>
      </dgm:t>
    </dgm:pt>
    <dgm:pt modelId="{1D0072E5-71BF-4AE6-A3A7-F69231ED2D4E}">
      <dgm:prSet phldrT="[Text]" custT="1"/>
      <dgm:spPr>
        <a:solidFill>
          <a:schemeClr val="accent2">
            <a:lumMod val="75000"/>
          </a:schemeClr>
        </a:solidFill>
      </dgm:spPr>
      <dgm:t>
        <a:bodyPr/>
        <a:lstStyle/>
        <a:p>
          <a:r>
            <a:rPr lang="en-US" sz="2800" b="0" dirty="0"/>
            <a:t>Save the Output to a Data Frame</a:t>
          </a:r>
        </a:p>
      </dgm:t>
    </dgm:pt>
    <dgm:pt modelId="{9EE1DAD9-8518-40BE-A228-4D0493BB2ED5}" type="parTrans" cxnId="{CE3496A4-D38E-4A0E-9EAA-0EB4F4917F53}">
      <dgm:prSet/>
      <dgm:spPr/>
      <dgm:t>
        <a:bodyPr/>
        <a:lstStyle/>
        <a:p>
          <a:endParaRPr lang="en-US"/>
        </a:p>
      </dgm:t>
    </dgm:pt>
    <dgm:pt modelId="{C964F096-6A3C-42E8-A3ED-AFCF78B4CF24}" type="sibTrans" cxnId="{CE3496A4-D38E-4A0E-9EAA-0EB4F4917F53}">
      <dgm:prSet/>
      <dgm:spPr/>
      <dgm:t>
        <a:bodyPr/>
        <a:lstStyle/>
        <a:p>
          <a:endParaRPr lang="en-US"/>
        </a:p>
      </dgm:t>
    </dgm:pt>
    <dgm:pt modelId="{8D55AD13-8881-489F-9A96-580E9077EF59}" type="pres">
      <dgm:prSet presAssocID="{782E5D4B-232C-4B2F-B0D2-1B933425618E}" presName="cycle" presStyleCnt="0">
        <dgm:presLayoutVars>
          <dgm:dir/>
          <dgm:resizeHandles val="exact"/>
        </dgm:presLayoutVars>
      </dgm:prSet>
      <dgm:spPr/>
    </dgm:pt>
    <dgm:pt modelId="{2D1472E7-7C09-473C-AFF6-9E50083577BC}" type="pres">
      <dgm:prSet presAssocID="{8869E698-9464-4642-9ED1-FEF274C57CDD}" presName="node" presStyleLbl="node1" presStyleIdx="0" presStyleCnt="3" custScaleX="214031">
        <dgm:presLayoutVars>
          <dgm:bulletEnabled val="1"/>
        </dgm:presLayoutVars>
      </dgm:prSet>
      <dgm:spPr/>
    </dgm:pt>
    <dgm:pt modelId="{3045DCFD-68AF-4C2C-AD04-95F5E573E712}" type="pres">
      <dgm:prSet presAssocID="{8D5F5951-BC63-4FA0-B729-FB9BCCC80CF8}" presName="sibTrans" presStyleLbl="sibTrans2D1" presStyleIdx="0" presStyleCnt="3"/>
      <dgm:spPr/>
    </dgm:pt>
    <dgm:pt modelId="{51E13621-93A3-4389-9B04-D1C2CA6DB853}" type="pres">
      <dgm:prSet presAssocID="{8D5F5951-BC63-4FA0-B729-FB9BCCC80CF8}" presName="connectorText" presStyleLbl="sibTrans2D1" presStyleIdx="0" presStyleCnt="3"/>
      <dgm:spPr/>
    </dgm:pt>
    <dgm:pt modelId="{4B6BC5F9-A82B-4AA6-94BC-D665EA964779}" type="pres">
      <dgm:prSet presAssocID="{E344583B-A17A-4B35-B994-E1D2E1A84C26}" presName="node" presStyleLbl="node1" presStyleIdx="1" presStyleCnt="3" custScaleX="201721" custRadScaleRad="156751" custRadScaleInc="-18998">
        <dgm:presLayoutVars>
          <dgm:bulletEnabled val="1"/>
        </dgm:presLayoutVars>
      </dgm:prSet>
      <dgm:spPr/>
    </dgm:pt>
    <dgm:pt modelId="{280277F9-4166-44F8-A320-616E675FF9C4}" type="pres">
      <dgm:prSet presAssocID="{371723C8-30E9-482D-8C30-4CC0BBE72A56}" presName="sibTrans" presStyleLbl="sibTrans2D1" presStyleIdx="1" presStyleCnt="3"/>
      <dgm:spPr/>
    </dgm:pt>
    <dgm:pt modelId="{D4E648F3-A88B-47BA-BECE-AA55C5985665}" type="pres">
      <dgm:prSet presAssocID="{371723C8-30E9-482D-8C30-4CC0BBE72A56}" presName="connectorText" presStyleLbl="sibTrans2D1" presStyleIdx="1" presStyleCnt="3"/>
      <dgm:spPr/>
    </dgm:pt>
    <dgm:pt modelId="{24FE6C8B-440D-40D9-94AB-9C70A876FBFE}" type="pres">
      <dgm:prSet presAssocID="{1D0072E5-71BF-4AE6-A3A7-F69231ED2D4E}" presName="node" presStyleLbl="node1" presStyleIdx="2" presStyleCnt="3" custScaleX="201447" custRadScaleRad="143380" custRadScaleInc="15984">
        <dgm:presLayoutVars>
          <dgm:bulletEnabled val="1"/>
        </dgm:presLayoutVars>
      </dgm:prSet>
      <dgm:spPr/>
    </dgm:pt>
    <dgm:pt modelId="{492AE236-0A0B-42FD-B0B9-BC9EDA79DEA8}" type="pres">
      <dgm:prSet presAssocID="{C964F096-6A3C-42E8-A3ED-AFCF78B4CF24}" presName="sibTrans" presStyleLbl="sibTrans2D1" presStyleIdx="2" presStyleCnt="3"/>
      <dgm:spPr/>
    </dgm:pt>
    <dgm:pt modelId="{B18CFB06-AC11-47C6-8BEB-DE5EB9E67606}" type="pres">
      <dgm:prSet presAssocID="{C964F096-6A3C-42E8-A3ED-AFCF78B4CF24}" presName="connectorText" presStyleLbl="sibTrans2D1" presStyleIdx="2" presStyleCnt="3"/>
      <dgm:spPr/>
    </dgm:pt>
  </dgm:ptLst>
  <dgm:cxnLst>
    <dgm:cxn modelId="{72AA3004-D142-4F04-9B77-BD6ECD9A65AF}" type="presOf" srcId="{371723C8-30E9-482D-8C30-4CC0BBE72A56}" destId="{D4E648F3-A88B-47BA-BECE-AA55C5985665}" srcOrd="1" destOrd="0" presId="urn:microsoft.com/office/officeart/2005/8/layout/cycle2"/>
    <dgm:cxn modelId="{1528130D-DFF7-4091-AEFF-B1D9DB3F1947}" srcId="{782E5D4B-232C-4B2F-B0D2-1B933425618E}" destId="{8869E698-9464-4642-9ED1-FEF274C57CDD}" srcOrd="0" destOrd="0" parTransId="{F34F839D-D558-4C26-8EF0-BF2B2AAC6E03}" sibTransId="{8D5F5951-BC63-4FA0-B729-FB9BCCC80CF8}"/>
    <dgm:cxn modelId="{08740F0F-1341-4011-A751-090715C3ADF8}" type="presOf" srcId="{C964F096-6A3C-42E8-A3ED-AFCF78B4CF24}" destId="{492AE236-0A0B-42FD-B0B9-BC9EDA79DEA8}" srcOrd="0" destOrd="0" presId="urn:microsoft.com/office/officeart/2005/8/layout/cycle2"/>
    <dgm:cxn modelId="{B930311D-D136-4589-A381-6CC19E41DC89}" type="presOf" srcId="{371723C8-30E9-482D-8C30-4CC0BBE72A56}" destId="{280277F9-4166-44F8-A320-616E675FF9C4}" srcOrd="0" destOrd="0" presId="urn:microsoft.com/office/officeart/2005/8/layout/cycle2"/>
    <dgm:cxn modelId="{1C9FA32A-41DB-4741-A501-129347304EA4}" type="presOf" srcId="{8869E698-9464-4642-9ED1-FEF274C57CDD}" destId="{2D1472E7-7C09-473C-AFF6-9E50083577BC}" srcOrd="0" destOrd="0" presId="urn:microsoft.com/office/officeart/2005/8/layout/cycle2"/>
    <dgm:cxn modelId="{69D5A86B-06E1-46A9-A9AD-AF49A53D7BE5}" type="presOf" srcId="{1D0072E5-71BF-4AE6-A3A7-F69231ED2D4E}" destId="{24FE6C8B-440D-40D9-94AB-9C70A876FBFE}" srcOrd="0" destOrd="0" presId="urn:microsoft.com/office/officeart/2005/8/layout/cycle2"/>
    <dgm:cxn modelId="{EA17D06C-E314-4D6D-9DB8-2A3EE0DED365}" type="presOf" srcId="{C964F096-6A3C-42E8-A3ED-AFCF78B4CF24}" destId="{B18CFB06-AC11-47C6-8BEB-DE5EB9E67606}" srcOrd="1" destOrd="0" presId="urn:microsoft.com/office/officeart/2005/8/layout/cycle2"/>
    <dgm:cxn modelId="{C6CE5353-0E9C-4E45-A31C-EB113717D846}" type="presOf" srcId="{8D5F5951-BC63-4FA0-B729-FB9BCCC80CF8}" destId="{3045DCFD-68AF-4C2C-AD04-95F5E573E712}" srcOrd="0" destOrd="0" presId="urn:microsoft.com/office/officeart/2005/8/layout/cycle2"/>
    <dgm:cxn modelId="{D59AEC75-4B31-493C-9D17-C3F27DF15BA0}" srcId="{782E5D4B-232C-4B2F-B0D2-1B933425618E}" destId="{E344583B-A17A-4B35-B994-E1D2E1A84C26}" srcOrd="1" destOrd="0" parTransId="{F1559FE0-5685-4205-B437-5E365372FB20}" sibTransId="{371723C8-30E9-482D-8C30-4CC0BBE72A56}"/>
    <dgm:cxn modelId="{2AC15883-8B83-44BA-9BD0-8A983DC94FDB}" type="presOf" srcId="{8D5F5951-BC63-4FA0-B729-FB9BCCC80CF8}" destId="{51E13621-93A3-4389-9B04-D1C2CA6DB853}" srcOrd="1" destOrd="0" presId="urn:microsoft.com/office/officeart/2005/8/layout/cycle2"/>
    <dgm:cxn modelId="{CE3496A4-D38E-4A0E-9EAA-0EB4F4917F53}" srcId="{782E5D4B-232C-4B2F-B0D2-1B933425618E}" destId="{1D0072E5-71BF-4AE6-A3A7-F69231ED2D4E}" srcOrd="2" destOrd="0" parTransId="{9EE1DAD9-8518-40BE-A228-4D0493BB2ED5}" sibTransId="{C964F096-6A3C-42E8-A3ED-AFCF78B4CF24}"/>
    <dgm:cxn modelId="{3FDEC9CE-45C0-4E38-B0B3-C090E1CF7D36}" type="presOf" srcId="{E344583B-A17A-4B35-B994-E1D2E1A84C26}" destId="{4B6BC5F9-A82B-4AA6-94BC-D665EA964779}" srcOrd="0" destOrd="0" presId="urn:microsoft.com/office/officeart/2005/8/layout/cycle2"/>
    <dgm:cxn modelId="{56E172EB-6268-4CC1-806C-62422B0EE691}" type="presOf" srcId="{782E5D4B-232C-4B2F-B0D2-1B933425618E}" destId="{8D55AD13-8881-489F-9A96-580E9077EF59}" srcOrd="0" destOrd="0" presId="urn:microsoft.com/office/officeart/2005/8/layout/cycle2"/>
    <dgm:cxn modelId="{1B5CCB5E-1DC0-497C-ADEA-91840C1452E0}" type="presParOf" srcId="{8D55AD13-8881-489F-9A96-580E9077EF59}" destId="{2D1472E7-7C09-473C-AFF6-9E50083577BC}" srcOrd="0" destOrd="0" presId="urn:microsoft.com/office/officeart/2005/8/layout/cycle2"/>
    <dgm:cxn modelId="{FB4A986B-9171-4357-B6CD-DC04E2F37B9A}" type="presParOf" srcId="{8D55AD13-8881-489F-9A96-580E9077EF59}" destId="{3045DCFD-68AF-4C2C-AD04-95F5E573E712}" srcOrd="1" destOrd="0" presId="urn:microsoft.com/office/officeart/2005/8/layout/cycle2"/>
    <dgm:cxn modelId="{A79B4839-BFB0-4D81-AAF7-EFD4EE5329E7}" type="presParOf" srcId="{3045DCFD-68AF-4C2C-AD04-95F5E573E712}" destId="{51E13621-93A3-4389-9B04-D1C2CA6DB853}" srcOrd="0" destOrd="0" presId="urn:microsoft.com/office/officeart/2005/8/layout/cycle2"/>
    <dgm:cxn modelId="{58E0B334-07CB-424B-9776-52AC4DD6C8BD}" type="presParOf" srcId="{8D55AD13-8881-489F-9A96-580E9077EF59}" destId="{4B6BC5F9-A82B-4AA6-94BC-D665EA964779}" srcOrd="2" destOrd="0" presId="urn:microsoft.com/office/officeart/2005/8/layout/cycle2"/>
    <dgm:cxn modelId="{56329BCF-6381-4690-A92B-A609D9E2FB41}" type="presParOf" srcId="{8D55AD13-8881-489F-9A96-580E9077EF59}" destId="{280277F9-4166-44F8-A320-616E675FF9C4}" srcOrd="3" destOrd="0" presId="urn:microsoft.com/office/officeart/2005/8/layout/cycle2"/>
    <dgm:cxn modelId="{F7D1DEE5-C465-4633-8C67-6C31831B4120}" type="presParOf" srcId="{280277F9-4166-44F8-A320-616E675FF9C4}" destId="{D4E648F3-A88B-47BA-BECE-AA55C5985665}" srcOrd="0" destOrd="0" presId="urn:microsoft.com/office/officeart/2005/8/layout/cycle2"/>
    <dgm:cxn modelId="{D2DB040B-C31A-466E-829D-6B756759B013}" type="presParOf" srcId="{8D55AD13-8881-489F-9A96-580E9077EF59}" destId="{24FE6C8B-440D-40D9-94AB-9C70A876FBFE}" srcOrd="4" destOrd="0" presId="urn:microsoft.com/office/officeart/2005/8/layout/cycle2"/>
    <dgm:cxn modelId="{A4DC2D54-E07E-4D67-B984-CF2CC7C0CC1E}" type="presParOf" srcId="{8D55AD13-8881-489F-9A96-580E9077EF59}" destId="{492AE236-0A0B-42FD-B0B9-BC9EDA79DEA8}" srcOrd="5" destOrd="0" presId="urn:microsoft.com/office/officeart/2005/8/layout/cycle2"/>
    <dgm:cxn modelId="{5E650DFE-4195-4626-98FC-5F7733913EDB}" type="presParOf" srcId="{492AE236-0A0B-42FD-B0B9-BC9EDA79DEA8}" destId="{B18CFB06-AC11-47C6-8BEB-DE5EB9E6760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472E7-7C09-473C-AFF6-9E50083577BC}">
      <dsp:nvSpPr>
        <dsp:cNvPr id="0" name=""/>
        <dsp:cNvSpPr/>
      </dsp:nvSpPr>
      <dsp:spPr>
        <a:xfrm>
          <a:off x="2315244" y="109"/>
          <a:ext cx="414795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Randomly Select a Zip Code</a:t>
          </a:r>
        </a:p>
      </dsp:txBody>
      <dsp:txXfrm>
        <a:off x="2922698" y="283925"/>
        <a:ext cx="2933046" cy="1370383"/>
      </dsp:txXfrm>
    </dsp:sp>
    <dsp:sp modelId="{3045DCFD-68AF-4C2C-AD04-95F5E573E712}">
      <dsp:nvSpPr>
        <dsp:cNvPr id="0" name=""/>
        <dsp:cNvSpPr/>
      </dsp:nvSpPr>
      <dsp:spPr>
        <a:xfrm rot="2756724">
          <a:off x="5320157" y="1894764"/>
          <a:ext cx="5621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345847" y="1964979"/>
        <a:ext cx="393511" cy="392448"/>
      </dsp:txXfrm>
    </dsp:sp>
    <dsp:sp modelId="{4B6BC5F9-A82B-4AA6-94BC-D665EA964779}">
      <dsp:nvSpPr>
        <dsp:cNvPr id="0" name=""/>
        <dsp:cNvSpPr/>
      </dsp:nvSpPr>
      <dsp:spPr>
        <a:xfrm>
          <a:off x="4871713" y="2519079"/>
          <a:ext cx="390938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Create an API Request</a:t>
          </a:r>
        </a:p>
      </dsp:txBody>
      <dsp:txXfrm>
        <a:off x="5444229" y="2802895"/>
        <a:ext cx="2764352" cy="1370383"/>
      </dsp:txXfrm>
    </dsp:sp>
    <dsp:sp modelId="{280277F9-4166-44F8-A320-616E675FF9C4}">
      <dsp:nvSpPr>
        <dsp:cNvPr id="0" name=""/>
        <dsp:cNvSpPr/>
      </dsp:nvSpPr>
      <dsp:spPr>
        <a:xfrm rot="10799994">
          <a:off x="4281391" y="3161051"/>
          <a:ext cx="417160"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rot="10800000">
        <a:off x="4406539" y="3291867"/>
        <a:ext cx="292012" cy="392448"/>
      </dsp:txXfrm>
    </dsp:sp>
    <dsp:sp modelId="{24FE6C8B-440D-40D9-94AB-9C70A876FBFE}">
      <dsp:nvSpPr>
        <dsp:cNvPr id="0" name=""/>
        <dsp:cNvSpPr/>
      </dsp:nvSpPr>
      <dsp:spPr>
        <a:xfrm>
          <a:off x="180542" y="2519087"/>
          <a:ext cx="390407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Save the Output to a Data Frame</a:t>
          </a:r>
        </a:p>
      </dsp:txBody>
      <dsp:txXfrm>
        <a:off x="752280" y="2802903"/>
        <a:ext cx="2760598" cy="1370383"/>
      </dsp:txXfrm>
    </dsp:sp>
    <dsp:sp modelId="{492AE236-0A0B-42FD-B0B9-BC9EDA79DEA8}">
      <dsp:nvSpPr>
        <dsp:cNvPr id="0" name=""/>
        <dsp:cNvSpPr/>
      </dsp:nvSpPr>
      <dsp:spPr>
        <a:xfrm rot="18711346">
          <a:off x="2983990" y="1916893"/>
          <a:ext cx="5263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3010261" y="2106516"/>
        <a:ext cx="368451" cy="39244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5/1/2018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5/1/2018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103.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3946419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653663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4247839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1462830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2122514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1035468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3603215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959496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840624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1025839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989616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2501531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1967436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302985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1375140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283258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552760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2445510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180268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10703425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10380273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1810451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19428146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1028173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985391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41</a:t>
            </a:fld>
            <a:endParaRPr lang="en-US"/>
          </a:p>
        </p:txBody>
      </p:sp>
    </p:spTree>
    <p:extLst>
      <p:ext uri="{BB962C8B-B14F-4D97-AF65-F5344CB8AC3E}">
        <p14:creationId xmlns:p14="http://schemas.microsoft.com/office/powerpoint/2010/main" val="30348920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42</a:t>
            </a:fld>
            <a:endParaRPr lang="en-US"/>
          </a:p>
        </p:txBody>
      </p:sp>
    </p:spTree>
    <p:extLst>
      <p:ext uri="{BB962C8B-B14F-4D97-AF65-F5344CB8AC3E}">
        <p14:creationId xmlns:p14="http://schemas.microsoft.com/office/powerpoint/2010/main" val="2072996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43</a:t>
            </a:fld>
            <a:endParaRPr lang="en-US"/>
          </a:p>
        </p:txBody>
      </p:sp>
    </p:spTree>
    <p:extLst>
      <p:ext uri="{BB962C8B-B14F-4D97-AF65-F5344CB8AC3E}">
        <p14:creationId xmlns:p14="http://schemas.microsoft.com/office/powerpoint/2010/main" val="28005869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44</a:t>
            </a:fld>
            <a:endParaRPr lang="en-US"/>
          </a:p>
        </p:txBody>
      </p:sp>
    </p:spTree>
    <p:extLst>
      <p:ext uri="{BB962C8B-B14F-4D97-AF65-F5344CB8AC3E}">
        <p14:creationId xmlns:p14="http://schemas.microsoft.com/office/powerpoint/2010/main" val="523014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45</a:t>
            </a:fld>
            <a:endParaRPr lang="en-US"/>
          </a:p>
        </p:txBody>
      </p:sp>
    </p:spTree>
    <p:extLst>
      <p:ext uri="{BB962C8B-B14F-4D97-AF65-F5344CB8AC3E}">
        <p14:creationId xmlns:p14="http://schemas.microsoft.com/office/powerpoint/2010/main" val="31016936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46</a:t>
            </a:fld>
            <a:endParaRPr lang="en-US"/>
          </a:p>
        </p:txBody>
      </p:sp>
    </p:spTree>
    <p:extLst>
      <p:ext uri="{BB962C8B-B14F-4D97-AF65-F5344CB8AC3E}">
        <p14:creationId xmlns:p14="http://schemas.microsoft.com/office/powerpoint/2010/main" val="24211275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47</a:t>
            </a:fld>
            <a:endParaRPr lang="en-US"/>
          </a:p>
        </p:txBody>
      </p:sp>
    </p:spTree>
    <p:extLst>
      <p:ext uri="{BB962C8B-B14F-4D97-AF65-F5344CB8AC3E}">
        <p14:creationId xmlns:p14="http://schemas.microsoft.com/office/powerpoint/2010/main" val="31957486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2368994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22669408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51</a:t>
            </a:fld>
            <a:endParaRPr lang="en-US"/>
          </a:p>
        </p:txBody>
      </p:sp>
    </p:spTree>
    <p:extLst>
      <p:ext uri="{BB962C8B-B14F-4D97-AF65-F5344CB8AC3E}">
        <p14:creationId xmlns:p14="http://schemas.microsoft.com/office/powerpoint/2010/main" val="41566267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52</a:t>
            </a:fld>
            <a:endParaRPr lang="en-US"/>
          </a:p>
        </p:txBody>
      </p:sp>
    </p:spTree>
    <p:extLst>
      <p:ext uri="{BB962C8B-B14F-4D97-AF65-F5344CB8AC3E}">
        <p14:creationId xmlns:p14="http://schemas.microsoft.com/office/powerpoint/2010/main" val="35239684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56</a:t>
            </a:fld>
            <a:endParaRPr lang="en-US"/>
          </a:p>
        </p:txBody>
      </p:sp>
    </p:spTree>
    <p:extLst>
      <p:ext uri="{BB962C8B-B14F-4D97-AF65-F5344CB8AC3E}">
        <p14:creationId xmlns:p14="http://schemas.microsoft.com/office/powerpoint/2010/main" val="8767158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57</a:t>
            </a:fld>
            <a:endParaRPr lang="en-US"/>
          </a:p>
        </p:txBody>
      </p:sp>
    </p:spTree>
    <p:extLst>
      <p:ext uri="{BB962C8B-B14F-4D97-AF65-F5344CB8AC3E}">
        <p14:creationId xmlns:p14="http://schemas.microsoft.com/office/powerpoint/2010/main" val="9605987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100</a:t>
            </a:fld>
            <a:endParaRPr lang="en-US"/>
          </a:p>
        </p:txBody>
      </p:sp>
    </p:spTree>
    <p:extLst>
      <p:ext uri="{BB962C8B-B14F-4D97-AF65-F5344CB8AC3E}">
        <p14:creationId xmlns:p14="http://schemas.microsoft.com/office/powerpoint/2010/main" val="32606163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101</a:t>
            </a:fld>
            <a:endParaRPr lang="en-US"/>
          </a:p>
        </p:txBody>
      </p:sp>
    </p:spTree>
    <p:extLst>
      <p:ext uri="{BB962C8B-B14F-4D97-AF65-F5344CB8AC3E}">
        <p14:creationId xmlns:p14="http://schemas.microsoft.com/office/powerpoint/2010/main" val="28048901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102</a:t>
            </a:fld>
            <a:endParaRPr lang="en-US"/>
          </a:p>
        </p:txBody>
      </p:sp>
    </p:spTree>
    <p:extLst>
      <p:ext uri="{BB962C8B-B14F-4D97-AF65-F5344CB8AC3E}">
        <p14:creationId xmlns:p14="http://schemas.microsoft.com/office/powerpoint/2010/main" val="16625573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103</a:t>
            </a:fld>
            <a:endParaRPr lang="en-US"/>
          </a:p>
        </p:txBody>
      </p:sp>
    </p:spTree>
    <p:extLst>
      <p:ext uri="{BB962C8B-B14F-4D97-AF65-F5344CB8AC3E}">
        <p14:creationId xmlns:p14="http://schemas.microsoft.com/office/powerpoint/2010/main" val="11879380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104</a:t>
            </a:fld>
            <a:endParaRPr lang="en-US"/>
          </a:p>
        </p:txBody>
      </p:sp>
    </p:spTree>
    <p:extLst>
      <p:ext uri="{BB962C8B-B14F-4D97-AF65-F5344CB8AC3E}">
        <p14:creationId xmlns:p14="http://schemas.microsoft.com/office/powerpoint/2010/main" val="4334874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105</a:t>
            </a:fld>
            <a:endParaRPr lang="en-US"/>
          </a:p>
        </p:txBody>
      </p:sp>
    </p:spTree>
    <p:extLst>
      <p:ext uri="{BB962C8B-B14F-4D97-AF65-F5344CB8AC3E}">
        <p14:creationId xmlns:p14="http://schemas.microsoft.com/office/powerpoint/2010/main" val="913482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2817560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106</a:t>
            </a:fld>
            <a:endParaRPr lang="en-US"/>
          </a:p>
        </p:txBody>
      </p:sp>
    </p:spTree>
    <p:extLst>
      <p:ext uri="{BB962C8B-B14F-4D97-AF65-F5344CB8AC3E}">
        <p14:creationId xmlns:p14="http://schemas.microsoft.com/office/powerpoint/2010/main" val="39412174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107</a:t>
            </a:fld>
            <a:endParaRPr lang="en-US"/>
          </a:p>
        </p:txBody>
      </p:sp>
    </p:spTree>
    <p:extLst>
      <p:ext uri="{BB962C8B-B14F-4D97-AF65-F5344CB8AC3E}">
        <p14:creationId xmlns:p14="http://schemas.microsoft.com/office/powerpoint/2010/main" val="9323290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109</a:t>
            </a:fld>
            <a:endParaRPr lang="en-US"/>
          </a:p>
        </p:txBody>
      </p:sp>
    </p:spTree>
    <p:extLst>
      <p:ext uri="{BB962C8B-B14F-4D97-AF65-F5344CB8AC3E}">
        <p14:creationId xmlns:p14="http://schemas.microsoft.com/office/powerpoint/2010/main" val="4176997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111</a:t>
            </a:fld>
            <a:endParaRPr lang="en-US"/>
          </a:p>
        </p:txBody>
      </p:sp>
    </p:spTree>
    <p:extLst>
      <p:ext uri="{BB962C8B-B14F-4D97-AF65-F5344CB8AC3E}">
        <p14:creationId xmlns:p14="http://schemas.microsoft.com/office/powerpoint/2010/main" val="361938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27917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3589920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372348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1725741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0"/>
            <a:ext cx="9164595"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10" name="Text Placeholder 19"/>
          <p:cNvSpPr>
            <a:spLocks noGrp="1"/>
          </p:cNvSpPr>
          <p:nvPr>
            <p:ph type="body" sz="quarter" idx="11" hasCustomPrompt="1"/>
          </p:nvPr>
        </p:nvSpPr>
        <p:spPr>
          <a:xfrm>
            <a:off x="423863" y="3962400"/>
            <a:ext cx="22431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Data Bootcamp | </a:t>
            </a:r>
          </a:p>
        </p:txBody>
      </p:sp>
      <p:sp>
        <p:nvSpPr>
          <p:cNvPr id="11" name="Text Placeholder 19"/>
          <p:cNvSpPr>
            <a:spLocks noGrp="1"/>
          </p:cNvSpPr>
          <p:nvPr>
            <p:ph type="body" sz="quarter" idx="12" hasCustomPrompt="1"/>
          </p:nvPr>
        </p:nvSpPr>
        <p:spPr>
          <a:xfrm>
            <a:off x="2667000" y="3962400"/>
            <a:ext cx="2700337"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Tree>
    <p:extLst>
      <p:ext uri="{BB962C8B-B14F-4D97-AF65-F5344CB8AC3E}">
        <p14:creationId xmlns:p14="http://schemas.microsoft.com/office/powerpoint/2010/main" val="1224983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p:nvPr>
        </p:nvSpPr>
        <p:spPr>
          <a:xfrm>
            <a:off x="304800" y="688975"/>
            <a:ext cx="86106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14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Flowchart: Process 2"/>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6" name="Title 13"/>
          <p:cNvSpPr>
            <a:spLocks noGrp="1"/>
          </p:cNvSpPr>
          <p:nvPr>
            <p:ph type="title" hasCustomPrompt="1"/>
          </p:nvPr>
        </p:nvSpPr>
        <p:spPr>
          <a:xfrm>
            <a:off x="158270" y="2819400"/>
            <a:ext cx="8839200" cy="653854"/>
          </a:xfrm>
        </p:spPr>
        <p:txBody>
          <a:bodyPr numCol="1">
            <a:noAutofit/>
          </a:bodyPr>
          <a:lstStyle>
            <a:lvl1pPr algn="ctr">
              <a:defRPr sz="3600" b="1" baseline="0">
                <a:latin typeface="Arial" panose="020B0604020202020204" pitchFamily="34" charset="0"/>
                <a:cs typeface="Arial" panose="020B0604020202020204" pitchFamily="34" charset="0"/>
              </a:defRPr>
            </a:lvl1pPr>
          </a:lstStyle>
          <a:p>
            <a:pPr lvl="0"/>
            <a:r>
              <a:rPr lang="en-US" dirty="0"/>
              <a:t>Central Question / Comment</a:t>
            </a:r>
          </a:p>
        </p:txBody>
      </p:sp>
    </p:spTree>
    <p:extLst>
      <p:ext uri="{BB962C8B-B14F-4D97-AF65-F5344CB8AC3E}">
        <p14:creationId xmlns:p14="http://schemas.microsoft.com/office/powerpoint/2010/main" val="892557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tx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Coding Boot Camp</a:t>
            </a:r>
          </a:p>
        </p:txBody>
      </p:sp>
    </p:spTree>
    <p:extLst>
      <p:ext uri="{BB962C8B-B14F-4D97-AF65-F5344CB8AC3E}">
        <p14:creationId xmlns:p14="http://schemas.microsoft.com/office/powerpoint/2010/main" val="17100000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C9255-9F07-4181-9AD2-897FFC0A3B7E}" type="datetimeFigureOut">
              <a:rPr lang="en-US" smtClean="0"/>
              <a:t>5/1/2018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41048137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5/1/2018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70" r:id="rId4"/>
    <p:sldLayoutId id="2147483654" r:id="rId5"/>
    <p:sldLayoutId id="2147483669" r:id="rId6"/>
    <p:sldLayoutId id="2147483671" r:id="rId7"/>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11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4.tiff"/><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3" Type="http://schemas.openxmlformats.org/officeDocument/2006/relationships/image" Target="../media/image41.png"/><Relationship Id="rId7" Type="http://schemas.openxmlformats.org/officeDocument/2006/relationships/image" Target="../media/image45.jpeg"/><Relationship Id="rId12" Type="http://schemas.openxmlformats.org/officeDocument/2006/relationships/image" Target="../media/image50.jpeg"/><Relationship Id="rId17" Type="http://schemas.openxmlformats.org/officeDocument/2006/relationships/image" Target="../media/image55.jpeg"/><Relationship Id="rId2" Type="http://schemas.openxmlformats.org/officeDocument/2006/relationships/notesSlide" Target="../notesSlides/notesSlide27.xml"/><Relationship Id="rId16" Type="http://schemas.openxmlformats.org/officeDocument/2006/relationships/image" Target="../media/image54.jpeg"/><Relationship Id="rId1" Type="http://schemas.openxmlformats.org/officeDocument/2006/relationships/slideLayout" Target="../slideLayouts/slideLayout3.xml"/><Relationship Id="rId6" Type="http://schemas.openxmlformats.org/officeDocument/2006/relationships/image" Target="../media/image44.jpeg"/><Relationship Id="rId11" Type="http://schemas.openxmlformats.org/officeDocument/2006/relationships/image" Target="../media/image49.jpeg"/><Relationship Id="rId5" Type="http://schemas.openxmlformats.org/officeDocument/2006/relationships/image" Target="../media/image43.jpeg"/><Relationship Id="rId15" Type="http://schemas.openxmlformats.org/officeDocument/2006/relationships/image" Target="../media/image53.jpeg"/><Relationship Id="rId10" Type="http://schemas.openxmlformats.org/officeDocument/2006/relationships/image" Target="../media/image48.jpeg"/><Relationship Id="rId4" Type="http://schemas.openxmlformats.org/officeDocument/2006/relationships/image" Target="../media/image42.jpeg"/><Relationship Id="rId9" Type="http://schemas.openxmlformats.org/officeDocument/2006/relationships/image" Target="../media/image47.jpeg"/><Relationship Id="rId14" Type="http://schemas.openxmlformats.org/officeDocument/2006/relationships/image" Target="../media/image52.jpe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5" Type="http://schemas.openxmlformats.org/officeDocument/2006/relationships/image" Target="../media/image87.gif"/><Relationship Id="rId4" Type="http://schemas.openxmlformats.org/officeDocument/2006/relationships/image" Target="../media/image86.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Layout" Target="../diagrams/layout1.xml"/><Relationship Id="rId7" Type="http://schemas.openxmlformats.org/officeDocument/2006/relationships/image" Target="../media/image88.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89.png"/></Relationships>
</file>

<file path=ppt/slides/_rels/slide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91" y="2885043"/>
            <a:ext cx="8229600" cy="871860"/>
          </a:xfrm>
        </p:spPr>
        <p:txBody>
          <a:bodyPr/>
          <a:lstStyle/>
          <a:p>
            <a:r>
              <a:rPr lang="en-US" dirty="0"/>
              <a:t>Zen of Data</a:t>
            </a:r>
          </a:p>
        </p:txBody>
      </p:sp>
      <p:sp>
        <p:nvSpPr>
          <p:cNvPr id="4" name="Text Placeholder 3"/>
          <p:cNvSpPr>
            <a:spLocks noGrp="1"/>
          </p:cNvSpPr>
          <p:nvPr>
            <p:ph type="body" sz="quarter" idx="10"/>
          </p:nvPr>
        </p:nvSpPr>
        <p:spPr>
          <a:xfrm>
            <a:off x="396991" y="2589438"/>
            <a:ext cx="2700337" cy="381000"/>
          </a:xfrm>
        </p:spPr>
        <p:txBody>
          <a:bodyPr/>
          <a:lstStyle/>
          <a:p>
            <a:r>
              <a:rPr lang="en-US" dirty="0"/>
              <a:t>Day 1</a:t>
            </a:r>
          </a:p>
        </p:txBody>
      </p:sp>
      <p:sp>
        <p:nvSpPr>
          <p:cNvPr id="5" name="Title 1"/>
          <p:cNvSpPr txBox="1">
            <a:spLocks/>
          </p:cNvSpPr>
          <p:nvPr/>
        </p:nvSpPr>
        <p:spPr>
          <a:xfrm>
            <a:off x="426892" y="3962400"/>
            <a:ext cx="33069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Data Science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ext Placeholder 19"/>
          <p:cNvSpPr txBox="1">
            <a:spLocks/>
          </p:cNvSpPr>
          <p:nvPr/>
        </p:nvSpPr>
        <p:spPr>
          <a:xfrm>
            <a:off x="3733800" y="4034789"/>
            <a:ext cx="2951047" cy="381000"/>
          </a:xfrm>
          <a:prstGeom prst="rect">
            <a:avLst/>
          </a:prstGeom>
        </p:spPr>
        <p:txBody>
          <a:bodyPr numCol="1">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05/01/2018</a:t>
            </a:r>
          </a:p>
        </p:txBody>
      </p:sp>
    </p:spTree>
    <p:extLst>
      <p:ext uri="{BB962C8B-B14F-4D97-AF65-F5344CB8AC3E}">
        <p14:creationId xmlns:p14="http://schemas.microsoft.com/office/powerpoint/2010/main" val="408154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0"/>
            <a:ext cx="8839200" cy="1568254"/>
          </a:xfrm>
        </p:spPr>
        <p:txBody>
          <a:bodyPr/>
          <a:lstStyle/>
          <a:p>
            <a:r>
              <a:rPr lang="en-US" sz="3200" b="0" dirty="0"/>
              <a:t>Question:</a:t>
            </a:r>
            <a:br>
              <a:rPr lang="en-US" sz="3200" dirty="0"/>
            </a:br>
            <a:r>
              <a:rPr lang="en-US" sz="3200" dirty="0"/>
              <a:t>Why is “data” such a hot skill these days?</a:t>
            </a:r>
          </a:p>
        </p:txBody>
      </p:sp>
    </p:spTree>
    <p:extLst>
      <p:ext uri="{BB962C8B-B14F-4D97-AF65-F5344CB8AC3E}">
        <p14:creationId xmlns:p14="http://schemas.microsoft.com/office/powerpoint/2010/main" val="6191703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170646"/>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r>
              <a:rPr lang="en-US" sz="2400" dirty="0">
                <a:latin typeface="Arial" panose="020B0604020202020204" pitchFamily="34" charset="0"/>
                <a:ea typeface="Roboto" pitchFamily="2" charset="0"/>
                <a:cs typeface="Arial" panose="020B0604020202020204" pitchFamily="34" charset="0"/>
              </a:rPr>
              <a:t>Take a few moments to analyze the code provided over slack.  Talk to the people in your group and try to dissect as much (or as little) as you can.</a:t>
            </a:r>
          </a:p>
          <a:p>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new to coding, your goal should be to understand what a single line does.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not new to coding, your goal should be to understand the overall flow of activities.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Take a moment to explain what you’ve learned to the people around you.</a:t>
            </a:r>
            <a:endParaRPr lang="en-US" dirty="0">
              <a:latin typeface="Arial" panose="020B0604020202020204" pitchFamily="34" charset="0"/>
              <a:ea typeface="Roboto" pitchFamily="2" charset="0"/>
              <a:cs typeface="Arial" panose="020B0604020202020204" pitchFamily="34" charset="0"/>
            </a:endParaRPr>
          </a:p>
          <a:p>
            <a:endParaRPr lang="en-US"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Analyze the Code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806367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Freaked Out a Bit?</a:t>
            </a:r>
          </a:p>
        </p:txBody>
      </p:sp>
      <p:pic>
        <p:nvPicPr>
          <p:cNvPr id="17410" name="Picture 2" descr="http://badsentinel.com/wp-content/uploads/2016/04/freaked-out-animals-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844740"/>
            <a:ext cx="7086600" cy="4831773"/>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ectangle 6"/>
          <p:cNvSpPr/>
          <p:nvPr/>
        </p:nvSpPr>
        <p:spPr>
          <a:xfrm>
            <a:off x="533400" y="5867400"/>
            <a:ext cx="8382000" cy="461665"/>
          </a:xfrm>
          <a:prstGeom prst="rect">
            <a:avLst/>
          </a:prstGeom>
        </p:spPr>
        <p:txBody>
          <a:bodyPr wrap="square">
            <a:spAutoFit/>
          </a:bodyPr>
          <a:lstStyle/>
          <a:p>
            <a:pPr algn="ctr"/>
            <a:r>
              <a:rPr lang="en-US" sz="2400" b="1" dirty="0"/>
              <a:t>It’s okay!</a:t>
            </a:r>
          </a:p>
        </p:txBody>
      </p:sp>
    </p:spTree>
    <p:extLst>
      <p:ext uri="{BB962C8B-B14F-4D97-AF65-F5344CB8AC3E}">
        <p14:creationId xmlns:p14="http://schemas.microsoft.com/office/powerpoint/2010/main" val="26991615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606" y="2971800"/>
            <a:ext cx="8229600" cy="871860"/>
          </a:xfrm>
        </p:spPr>
        <p:txBody>
          <a:bodyPr numCol="1"/>
          <a:lstStyle/>
          <a:p>
            <a:r>
              <a:rPr lang="en-US" dirty="0"/>
              <a:t>An Analytics Paradigm</a:t>
            </a:r>
          </a:p>
        </p:txBody>
      </p:sp>
    </p:spTree>
    <p:extLst>
      <p:ext uri="{BB962C8B-B14F-4D97-AF65-F5344CB8AC3E}">
        <p14:creationId xmlns:p14="http://schemas.microsoft.com/office/powerpoint/2010/main" val="30824338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Analytics Paradigm</a:t>
            </a:r>
          </a:p>
        </p:txBody>
      </p:sp>
      <p:grpSp>
        <p:nvGrpSpPr>
          <p:cNvPr id="34" name="Group 33"/>
          <p:cNvGrpSpPr/>
          <p:nvPr/>
        </p:nvGrpSpPr>
        <p:grpSpPr>
          <a:xfrm>
            <a:off x="159865" y="990600"/>
            <a:ext cx="8907935" cy="4153640"/>
            <a:chOff x="-144935" y="1209675"/>
            <a:chExt cx="9498743" cy="4429125"/>
          </a:xfrm>
        </p:grpSpPr>
        <p:sp>
          <p:nvSpPr>
            <p:cNvPr id="3" name="Rectangle: Rounded Corners 2"/>
            <p:cNvSpPr/>
            <p:nvPr/>
          </p:nvSpPr>
          <p:spPr>
            <a:xfrm>
              <a:off x="304800" y="12096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Decompose the Ask</a:t>
              </a:r>
            </a:p>
          </p:txBody>
        </p:sp>
        <p:sp>
          <p:nvSpPr>
            <p:cNvPr id="4" name="Rectangle: Rounded Corners 3"/>
            <p:cNvSpPr/>
            <p:nvPr/>
          </p:nvSpPr>
          <p:spPr>
            <a:xfrm>
              <a:off x="3352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 Data Sources</a:t>
              </a:r>
            </a:p>
          </p:txBody>
        </p:sp>
        <p:sp>
          <p:nvSpPr>
            <p:cNvPr id="5" name="Rectangle: Rounded Corners 4"/>
            <p:cNvSpPr/>
            <p:nvPr/>
          </p:nvSpPr>
          <p:spPr>
            <a:xfrm>
              <a:off x="6400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Strategy and Metrics</a:t>
              </a:r>
            </a:p>
          </p:txBody>
        </p:sp>
        <p:sp>
          <p:nvSpPr>
            <p:cNvPr id="6" name="Rectangle: Rounded Corners 5"/>
            <p:cNvSpPr/>
            <p:nvPr/>
          </p:nvSpPr>
          <p:spPr>
            <a:xfrm>
              <a:off x="304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Data Retrieval Plan</a:t>
              </a:r>
            </a:p>
          </p:txBody>
        </p:sp>
        <p:sp>
          <p:nvSpPr>
            <p:cNvPr id="7" name="Rectangle: Rounded Corners 6"/>
            <p:cNvSpPr/>
            <p:nvPr/>
          </p:nvSpPr>
          <p:spPr>
            <a:xfrm>
              <a:off x="3352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Retrieve the Data</a:t>
              </a:r>
            </a:p>
          </p:txBody>
        </p:sp>
        <p:sp>
          <p:nvSpPr>
            <p:cNvPr id="8" name="Rectangle: Rounded Corners 7"/>
            <p:cNvSpPr/>
            <p:nvPr/>
          </p:nvSpPr>
          <p:spPr>
            <a:xfrm>
              <a:off x="6409811" y="2879897"/>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Assemble and Clean</a:t>
              </a:r>
            </a:p>
          </p:txBody>
        </p:sp>
        <p:sp>
          <p:nvSpPr>
            <p:cNvPr id="9" name="Rectangle: Rounded Corners 8"/>
            <p:cNvSpPr/>
            <p:nvPr/>
          </p:nvSpPr>
          <p:spPr>
            <a:xfrm>
              <a:off x="28575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for Trends</a:t>
              </a:r>
            </a:p>
          </p:txBody>
        </p:sp>
        <p:sp>
          <p:nvSpPr>
            <p:cNvPr id="10" name="Rectangle: Rounded Corners 9"/>
            <p:cNvSpPr/>
            <p:nvPr/>
          </p:nvSpPr>
          <p:spPr>
            <a:xfrm>
              <a:off x="331573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Acknowledge Limitations</a:t>
              </a:r>
            </a:p>
          </p:txBody>
        </p:sp>
        <p:sp>
          <p:nvSpPr>
            <p:cNvPr id="11" name="Rectangle: Rounded Corners 10"/>
            <p:cNvSpPr/>
            <p:nvPr/>
          </p:nvSpPr>
          <p:spPr>
            <a:xfrm>
              <a:off x="6409811"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the Call or </a:t>
              </a:r>
            </a:p>
            <a:p>
              <a:pPr algn="ctr"/>
              <a:r>
                <a:rPr lang="en-US" dirty="0"/>
                <a:t>Tell the Story</a:t>
              </a:r>
            </a:p>
          </p:txBody>
        </p:sp>
        <p:sp>
          <p:nvSpPr>
            <p:cNvPr id="12" name="Arrow: Right 11"/>
            <p:cNvSpPr/>
            <p:nvPr/>
          </p:nvSpPr>
          <p:spPr>
            <a:xfrm>
              <a:off x="2914778" y="167863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p:cNvSpPr/>
            <p:nvPr/>
          </p:nvSpPr>
          <p:spPr>
            <a:xfrm>
              <a:off x="2914778"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p:cNvSpPr/>
            <p:nvPr/>
          </p:nvSpPr>
          <p:spPr>
            <a:xfrm>
              <a:off x="5948363"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p:cNvSpPr/>
            <p:nvPr/>
          </p:nvSpPr>
          <p:spPr>
            <a:xfrm>
              <a:off x="5955570" y="1642219"/>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p:cNvSpPr/>
            <p:nvPr/>
          </p:nvSpPr>
          <p:spPr>
            <a:xfrm>
              <a:off x="2872303" y="497036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p:cNvSpPr/>
            <p:nvPr/>
          </p:nvSpPr>
          <p:spPr>
            <a:xfrm>
              <a:off x="5941541" y="497036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p:cNvSpPr/>
            <p:nvPr/>
          </p:nvSpPr>
          <p:spPr>
            <a:xfrm>
              <a:off x="8996749" y="165803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p:cNvSpPr/>
            <p:nvPr/>
          </p:nvSpPr>
          <p:spPr>
            <a:xfrm>
              <a:off x="-144935" y="3295250"/>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p:cNvSpPr/>
            <p:nvPr/>
          </p:nvSpPr>
          <p:spPr>
            <a:xfrm>
              <a:off x="-143520" y="504238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p:cNvSpPr/>
            <p:nvPr/>
          </p:nvSpPr>
          <p:spPr>
            <a:xfrm>
              <a:off x="8981818" y="324041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a:off x="334241" y="5346962"/>
            <a:ext cx="8489934" cy="830997"/>
          </a:xfrm>
          <a:prstGeom prst="rect">
            <a:avLst/>
          </a:prstGeom>
          <a:noFill/>
        </p:spPr>
        <p:txBody>
          <a:bodyPr wrap="square" rtlCol="0">
            <a:spAutoFit/>
          </a:bodyPr>
          <a:lstStyle/>
          <a:p>
            <a:pPr algn="ctr"/>
            <a:r>
              <a:rPr lang="en-US" sz="2400" dirty="0"/>
              <a:t>Regardless of type or industry, this paradigm provides a repeatable pathway for effective data problem solving.</a:t>
            </a:r>
          </a:p>
        </p:txBody>
      </p:sp>
    </p:spTree>
    <p:extLst>
      <p:ext uri="{BB962C8B-B14F-4D97-AF65-F5344CB8AC3E}">
        <p14:creationId xmlns:p14="http://schemas.microsoft.com/office/powerpoint/2010/main" val="5354893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#2</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Predicting Gentrification</a:t>
            </a:r>
          </a:p>
        </p:txBody>
      </p:sp>
    </p:spTree>
    <p:extLst>
      <p:ext uri="{BB962C8B-B14F-4D97-AF65-F5344CB8AC3E}">
        <p14:creationId xmlns:p14="http://schemas.microsoft.com/office/powerpoint/2010/main" val="41914629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Let’s Talk Gentrification</a:t>
            </a:r>
          </a:p>
        </p:txBody>
      </p:sp>
      <p:pic>
        <p:nvPicPr>
          <p:cNvPr id="1026" name="Picture 2" descr="Image result for gentrific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762000"/>
            <a:ext cx="8305800" cy="5537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17537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5800"/>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38455"/>
            <a:ext cx="8686800" cy="5586145"/>
          </a:xfrm>
          <a:prstGeom prst="rect">
            <a:avLst/>
          </a:prstGeom>
          <a:noFill/>
        </p:spPr>
        <p:txBody>
          <a:bodyPr wrap="square" rtlCol="0">
            <a:spAutoFit/>
          </a:bodyPr>
          <a:lstStyle/>
          <a:p>
            <a:r>
              <a:rPr lang="en-US" sz="1700" b="1" dirty="0">
                <a:latin typeface="Arial" panose="020B0604020202020204" pitchFamily="34" charset="0"/>
                <a:ea typeface="Roboto" pitchFamily="2" charset="0"/>
                <a:cs typeface="Arial" panose="020B0604020202020204" pitchFamily="34" charset="0"/>
              </a:rPr>
              <a:t>Assignment:</a:t>
            </a:r>
          </a:p>
          <a:p>
            <a:r>
              <a:rPr lang="en-US" sz="1700" dirty="0">
                <a:latin typeface="Arial" panose="020B0604020202020204" pitchFamily="34" charset="0"/>
                <a:ea typeface="Roboto" pitchFamily="2" charset="0"/>
                <a:cs typeface="Arial" panose="020B0604020202020204" pitchFamily="34" charset="0"/>
              </a:rPr>
              <a:t>Using the Analytics Paradigm as a framework, outline a strategy by which you would identify which neighborhoods in our city are seeing signs of gentrification?</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Specifically, how would you answer the questions:</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observable signs can we detect to suggest gentrification is happening? </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means can we use to determine how long the trend has been happening?</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“proxies” might we use to identify </a:t>
            </a:r>
            <a:r>
              <a:rPr lang="en-US" sz="1700">
                <a:latin typeface="Arial" panose="020B0604020202020204" pitchFamily="34" charset="0"/>
                <a:ea typeface="Roboto" pitchFamily="2" charset="0"/>
                <a:cs typeface="Arial" panose="020B0604020202020204" pitchFamily="34" charset="0"/>
              </a:rPr>
              <a:t>gentrification in non-obvious ways?</a:t>
            </a:r>
          </a:p>
          <a:p>
            <a:pPr marL="342900" indent="-342900">
              <a:buFont typeface="Arial" panose="020B0604020202020204" pitchFamily="34" charset="0"/>
              <a:buChar char="•"/>
            </a:pPr>
            <a:endParaRPr lang="en-US" sz="170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How might you create a visualization of this data to best “tell the story”?</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Pay special attention to details like:</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data will you use to build your “model”?</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How will you retrieve the data?</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does your final “story” look like? </a:t>
            </a:r>
          </a:p>
        </p:txBody>
      </p:sp>
      <p:sp>
        <p:nvSpPr>
          <p:cNvPr id="5" name="TextBox 4"/>
          <p:cNvSpPr txBox="1"/>
          <p:nvPr/>
        </p:nvSpPr>
        <p:spPr>
          <a:xfrm>
            <a:off x="2498726" y="124825"/>
            <a:ext cx="65532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Predicting Gentrification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69510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Prepare for Next Class</a:t>
            </a:r>
          </a:p>
        </p:txBody>
      </p:sp>
    </p:spTree>
    <p:extLst>
      <p:ext uri="{BB962C8B-B14F-4D97-AF65-F5344CB8AC3E}">
        <p14:creationId xmlns:p14="http://schemas.microsoft.com/office/powerpoint/2010/main" val="944658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Prepare for Next Class</a:t>
            </a:r>
          </a:p>
        </p:txBody>
      </p:sp>
      <p:sp>
        <p:nvSpPr>
          <p:cNvPr id="3" name="TextBox 2"/>
          <p:cNvSpPr txBox="1"/>
          <p:nvPr/>
        </p:nvSpPr>
        <p:spPr>
          <a:xfrm>
            <a:off x="304800" y="914400"/>
            <a:ext cx="8686800" cy="4093428"/>
          </a:xfrm>
          <a:prstGeom prst="rect">
            <a:avLst/>
          </a:prstGeom>
          <a:noFill/>
        </p:spPr>
        <p:txBody>
          <a:bodyPr wrap="square" rtlCol="0">
            <a:spAutoFit/>
          </a:bodyPr>
          <a:lstStyle/>
          <a:p>
            <a:r>
              <a:rPr lang="en-US" sz="2600" b="1" u="sng" dirty="0">
                <a:latin typeface="Arial" panose="020B0604020202020204" pitchFamily="34" charset="0"/>
                <a:ea typeface="Roboto" pitchFamily="2" charset="0"/>
                <a:cs typeface="Arial" panose="020B0604020202020204" pitchFamily="34" charset="0"/>
              </a:rPr>
              <a:t>By Next Class:</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Microsoft Excel installed.</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Slack installed and are actively looking at it.</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Figure out where the </a:t>
            </a:r>
            <a:r>
              <a:rPr lang="en-US" sz="2600" dirty="0" err="1">
                <a:latin typeface="Arial" panose="020B0604020202020204" pitchFamily="34" charset="0"/>
                <a:ea typeface="Roboto" pitchFamily="2" charset="0"/>
                <a:cs typeface="Arial" panose="020B0604020202020204" pitchFamily="34" charset="0"/>
              </a:rPr>
              <a:t>Git</a:t>
            </a:r>
            <a:r>
              <a:rPr lang="en-US" sz="2600" dirty="0">
                <a:latin typeface="Arial" panose="020B0604020202020204" pitchFamily="34" charset="0"/>
                <a:ea typeface="Roboto" pitchFamily="2" charset="0"/>
                <a:cs typeface="Arial" panose="020B0604020202020204" pitchFamily="34" charset="0"/>
              </a:rPr>
              <a:t> repository for our class is.</a:t>
            </a: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rPr>
              <a:t>Figure out where class videos will be posted.</a:t>
            </a:r>
          </a:p>
        </p:txBody>
      </p:sp>
    </p:spTree>
    <p:extLst>
      <p:ext uri="{BB962C8B-B14F-4D97-AF65-F5344CB8AC3E}">
        <p14:creationId xmlns:p14="http://schemas.microsoft.com/office/powerpoint/2010/main" val="83711290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 #1</a:t>
            </a:r>
          </a:p>
        </p:txBody>
      </p:sp>
    </p:spTree>
    <p:extLst>
      <p:ext uri="{BB962C8B-B14F-4D97-AF65-F5344CB8AC3E}">
        <p14:creationId xmlns:p14="http://schemas.microsoft.com/office/powerpoint/2010/main" val="1736794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normAutofit/>
          </a:bodyPr>
          <a:lstStyle/>
          <a:p>
            <a:r>
              <a:rPr lang="en-US" dirty="0"/>
              <a:t>1. Explosive Growth in “Digitized” Data (Creation)</a:t>
            </a:r>
          </a:p>
        </p:txBody>
      </p:sp>
      <p:pic>
        <p:nvPicPr>
          <p:cNvPr id="9" name="Picture 8"/>
          <p:cNvPicPr>
            <a:picLocks noChangeAspect="1"/>
          </p:cNvPicPr>
          <p:nvPr/>
        </p:nvPicPr>
        <p:blipFill>
          <a:blip r:embed="rId3"/>
          <a:stretch>
            <a:fillRect/>
          </a:stretch>
        </p:blipFill>
        <p:spPr>
          <a:xfrm>
            <a:off x="381001" y="885396"/>
            <a:ext cx="4076330" cy="2735733"/>
          </a:xfrm>
          <a:prstGeom prst="rect">
            <a:avLst/>
          </a:prstGeom>
        </p:spPr>
      </p:pic>
      <p:pic>
        <p:nvPicPr>
          <p:cNvPr id="10" name="Picture 9"/>
          <p:cNvPicPr>
            <a:picLocks noChangeAspect="1"/>
          </p:cNvPicPr>
          <p:nvPr/>
        </p:nvPicPr>
        <p:blipFill rotWithShape="1">
          <a:blip r:embed="rId4"/>
          <a:srcRect b="6371"/>
          <a:stretch/>
        </p:blipFill>
        <p:spPr>
          <a:xfrm>
            <a:off x="4687824" y="3810000"/>
            <a:ext cx="4153269" cy="2151383"/>
          </a:xfrm>
          <a:prstGeom prst="rect">
            <a:avLst/>
          </a:prstGeom>
        </p:spPr>
      </p:pic>
      <p:pic>
        <p:nvPicPr>
          <p:cNvPr id="11" name="Picture 10"/>
          <p:cNvPicPr>
            <a:picLocks noChangeAspect="1"/>
          </p:cNvPicPr>
          <p:nvPr/>
        </p:nvPicPr>
        <p:blipFill>
          <a:blip r:embed="rId5"/>
          <a:stretch>
            <a:fillRect/>
          </a:stretch>
        </p:blipFill>
        <p:spPr>
          <a:xfrm>
            <a:off x="4687824" y="890548"/>
            <a:ext cx="4153269" cy="2730581"/>
          </a:xfrm>
          <a:prstGeom prst="rect">
            <a:avLst/>
          </a:prstGeom>
        </p:spPr>
      </p:pic>
      <p:pic>
        <p:nvPicPr>
          <p:cNvPr id="12" name="Picture 11"/>
          <p:cNvPicPr>
            <a:picLocks noChangeAspect="1"/>
          </p:cNvPicPr>
          <p:nvPr/>
        </p:nvPicPr>
        <p:blipFill rotWithShape="1">
          <a:blip r:embed="rId6"/>
          <a:srcRect l="2765" t="13771" b="16968"/>
          <a:stretch/>
        </p:blipFill>
        <p:spPr>
          <a:xfrm>
            <a:off x="381000" y="3810000"/>
            <a:ext cx="4076331" cy="2187298"/>
          </a:xfrm>
          <a:prstGeom prst="rect">
            <a:avLst/>
          </a:prstGeom>
        </p:spPr>
      </p:pic>
    </p:spTree>
    <p:extLst>
      <p:ext uri="{BB962C8B-B14F-4D97-AF65-F5344CB8AC3E}">
        <p14:creationId xmlns:p14="http://schemas.microsoft.com/office/powerpoint/2010/main" val="27634436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Homework #1 - Introduction</a:t>
            </a:r>
          </a:p>
        </p:txBody>
      </p:sp>
      <p:pic>
        <p:nvPicPr>
          <p:cNvPr id="3" name="Picture 2"/>
          <p:cNvPicPr>
            <a:picLocks noChangeAspect="1"/>
          </p:cNvPicPr>
          <p:nvPr/>
        </p:nvPicPr>
        <p:blipFill>
          <a:blip r:embed="rId2"/>
          <a:stretch>
            <a:fillRect/>
          </a:stretch>
        </p:blipFill>
        <p:spPr>
          <a:xfrm>
            <a:off x="457200" y="2667000"/>
            <a:ext cx="8286750" cy="2190750"/>
          </a:xfrm>
          <a:prstGeom prst="rect">
            <a:avLst/>
          </a:prstGeom>
        </p:spPr>
      </p:pic>
      <p:pic>
        <p:nvPicPr>
          <p:cNvPr id="18434" name="Picture 2" descr="Image result for kickstart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8286750" cy="96966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334241" y="5107285"/>
            <a:ext cx="8489934" cy="461665"/>
          </a:xfrm>
          <a:prstGeom prst="rect">
            <a:avLst/>
          </a:prstGeom>
          <a:noFill/>
        </p:spPr>
        <p:txBody>
          <a:bodyPr wrap="square" rtlCol="0">
            <a:spAutoFit/>
          </a:bodyPr>
          <a:lstStyle/>
          <a:p>
            <a:pPr algn="ctr"/>
            <a:r>
              <a:rPr lang="en-US" sz="2400" dirty="0"/>
              <a:t>More information to come on Wednesday!</a:t>
            </a:r>
          </a:p>
        </p:txBody>
      </p:sp>
    </p:spTree>
    <p:extLst>
      <p:ext uri="{BB962C8B-B14F-4D97-AF65-F5344CB8AC3E}">
        <p14:creationId xmlns:p14="http://schemas.microsoft.com/office/powerpoint/2010/main" val="93055793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Questions / Discussion</a:t>
            </a:r>
          </a:p>
        </p:txBody>
      </p:sp>
    </p:spTree>
    <p:extLst>
      <p:ext uri="{BB962C8B-B14F-4D97-AF65-F5344CB8AC3E}">
        <p14:creationId xmlns:p14="http://schemas.microsoft.com/office/powerpoint/2010/main" val="20187648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2. Explosive Growth in Analytic Tools (Synthesis)</a:t>
            </a:r>
          </a:p>
        </p:txBody>
      </p:sp>
      <p:grpSp>
        <p:nvGrpSpPr>
          <p:cNvPr id="7" name="Group 6"/>
          <p:cNvGrpSpPr/>
          <p:nvPr/>
        </p:nvGrpSpPr>
        <p:grpSpPr>
          <a:xfrm>
            <a:off x="313944" y="990600"/>
            <a:ext cx="8628538" cy="5218835"/>
            <a:chOff x="-3048" y="822660"/>
            <a:chExt cx="9536125" cy="5767775"/>
          </a:xfrm>
        </p:grpSpPr>
        <p:pic>
          <p:nvPicPr>
            <p:cNvPr id="3" name="Picture 2"/>
            <p:cNvPicPr>
              <a:picLocks noChangeAspect="1"/>
            </p:cNvPicPr>
            <p:nvPr/>
          </p:nvPicPr>
          <p:blipFill>
            <a:blip r:embed="rId3"/>
            <a:stretch>
              <a:fillRect/>
            </a:stretch>
          </p:blipFill>
          <p:spPr>
            <a:xfrm>
              <a:off x="-3048" y="822660"/>
              <a:ext cx="4964124" cy="2914650"/>
            </a:xfrm>
            <a:prstGeom prst="rect">
              <a:avLst/>
            </a:prstGeom>
          </p:spPr>
        </p:pic>
        <p:pic>
          <p:nvPicPr>
            <p:cNvPr id="4" name="Picture 3"/>
            <p:cNvPicPr>
              <a:picLocks noChangeAspect="1"/>
            </p:cNvPicPr>
            <p:nvPr/>
          </p:nvPicPr>
          <p:blipFill>
            <a:blip r:embed="rId4"/>
            <a:stretch>
              <a:fillRect/>
            </a:stretch>
          </p:blipFill>
          <p:spPr>
            <a:xfrm>
              <a:off x="4961076" y="854736"/>
              <a:ext cx="4572001" cy="2850498"/>
            </a:xfrm>
            <a:prstGeom prst="rect">
              <a:avLst/>
            </a:prstGeom>
          </p:spPr>
        </p:pic>
        <p:pic>
          <p:nvPicPr>
            <p:cNvPr id="5" name="Picture 4"/>
            <p:cNvPicPr>
              <a:picLocks noChangeAspect="1"/>
            </p:cNvPicPr>
            <p:nvPr/>
          </p:nvPicPr>
          <p:blipFill>
            <a:blip r:embed="rId5"/>
            <a:stretch>
              <a:fillRect/>
            </a:stretch>
          </p:blipFill>
          <p:spPr>
            <a:xfrm>
              <a:off x="-3048" y="3804447"/>
              <a:ext cx="4964124" cy="2785988"/>
            </a:xfrm>
            <a:prstGeom prst="rect">
              <a:avLst/>
            </a:prstGeom>
          </p:spPr>
        </p:pic>
        <p:pic>
          <p:nvPicPr>
            <p:cNvPr id="6" name="Picture 5"/>
            <p:cNvPicPr>
              <a:picLocks noChangeAspect="1"/>
            </p:cNvPicPr>
            <p:nvPr/>
          </p:nvPicPr>
          <p:blipFill rotWithShape="1">
            <a:blip r:embed="rId6"/>
            <a:srcRect r="15428"/>
            <a:stretch/>
          </p:blipFill>
          <p:spPr>
            <a:xfrm>
              <a:off x="4982412" y="3737310"/>
              <a:ext cx="4550665" cy="2834522"/>
            </a:xfrm>
            <a:prstGeom prst="rect">
              <a:avLst/>
            </a:prstGeom>
          </p:spPr>
        </p:pic>
      </p:grpSp>
    </p:spTree>
    <p:extLst>
      <p:ext uri="{BB962C8B-B14F-4D97-AF65-F5344CB8AC3E}">
        <p14:creationId xmlns:p14="http://schemas.microsoft.com/office/powerpoint/2010/main" val="40955642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3. Accelerating Search for Actionable Insight (Value) </a:t>
            </a:r>
          </a:p>
        </p:txBody>
      </p:sp>
      <p:pic>
        <p:nvPicPr>
          <p:cNvPr id="4" name="Picture 3"/>
          <p:cNvPicPr>
            <a:picLocks noChangeAspect="1"/>
          </p:cNvPicPr>
          <p:nvPr/>
        </p:nvPicPr>
        <p:blipFill rotWithShape="1">
          <a:blip r:embed="rId3"/>
          <a:srcRect l="49167"/>
          <a:stretch/>
        </p:blipFill>
        <p:spPr>
          <a:xfrm>
            <a:off x="4767072" y="759866"/>
            <a:ext cx="4247438" cy="2918743"/>
          </a:xfrm>
          <a:prstGeom prst="rect">
            <a:avLst/>
          </a:prstGeom>
        </p:spPr>
      </p:pic>
      <p:pic>
        <p:nvPicPr>
          <p:cNvPr id="5" name="Picture 4"/>
          <p:cNvPicPr>
            <a:picLocks noChangeAspect="1"/>
          </p:cNvPicPr>
          <p:nvPr/>
        </p:nvPicPr>
        <p:blipFill>
          <a:blip r:embed="rId4"/>
          <a:stretch>
            <a:fillRect/>
          </a:stretch>
        </p:blipFill>
        <p:spPr>
          <a:xfrm>
            <a:off x="9144" y="681286"/>
            <a:ext cx="4800447" cy="2997323"/>
          </a:xfrm>
          <a:prstGeom prst="rect">
            <a:avLst/>
          </a:prstGeom>
        </p:spPr>
      </p:pic>
      <p:pic>
        <p:nvPicPr>
          <p:cNvPr id="6" name="Picture 5"/>
          <p:cNvPicPr>
            <a:picLocks noChangeAspect="1"/>
          </p:cNvPicPr>
          <p:nvPr/>
        </p:nvPicPr>
        <p:blipFill rotWithShape="1">
          <a:blip r:embed="rId5"/>
          <a:srcRect t="56021" b="1418"/>
          <a:stretch/>
        </p:blipFill>
        <p:spPr>
          <a:xfrm>
            <a:off x="0" y="3885919"/>
            <a:ext cx="9144000" cy="2286281"/>
          </a:xfrm>
          <a:prstGeom prst="rect">
            <a:avLst/>
          </a:prstGeom>
        </p:spPr>
      </p:pic>
    </p:spTree>
    <p:extLst>
      <p:ext uri="{BB962C8B-B14F-4D97-AF65-F5344CB8AC3E}">
        <p14:creationId xmlns:p14="http://schemas.microsoft.com/office/powerpoint/2010/main" val="23269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Data Means What?</a:t>
            </a:r>
          </a:p>
        </p:txBody>
      </p:sp>
    </p:spTree>
    <p:extLst>
      <p:ext uri="{BB962C8B-B14F-4D97-AF65-F5344CB8AC3E}">
        <p14:creationId xmlns:p14="http://schemas.microsoft.com/office/powerpoint/2010/main" val="3722916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b="0" dirty="0"/>
              <a:t>So… What is </a:t>
            </a:r>
            <a:r>
              <a:rPr lang="en-US" sz="4200" dirty="0"/>
              <a:t>data science</a:t>
            </a:r>
            <a:r>
              <a:rPr lang="en-US" sz="4200" b="0" dirty="0"/>
              <a:t>?</a:t>
            </a:r>
          </a:p>
        </p:txBody>
      </p:sp>
    </p:spTree>
    <p:extLst>
      <p:ext uri="{BB962C8B-B14F-4D97-AF65-F5344CB8AC3E}">
        <p14:creationId xmlns:p14="http://schemas.microsoft.com/office/powerpoint/2010/main" val="1860535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2" name="Picture 1"/>
          <p:cNvPicPr>
            <a:picLocks noChangeAspect="1"/>
          </p:cNvPicPr>
          <p:nvPr/>
        </p:nvPicPr>
        <p:blipFill rotWithShape="1">
          <a:blip r:embed="rId3"/>
          <a:srcRect b="11352"/>
          <a:stretch/>
        </p:blipFill>
        <p:spPr>
          <a:xfrm>
            <a:off x="0" y="816663"/>
            <a:ext cx="9144000" cy="5355537"/>
          </a:xfrm>
          <a:prstGeom prst="rect">
            <a:avLst/>
          </a:prstGeom>
        </p:spPr>
      </p:pic>
    </p:spTree>
    <p:extLst>
      <p:ext uri="{BB962C8B-B14F-4D97-AF65-F5344CB8AC3E}">
        <p14:creationId xmlns:p14="http://schemas.microsoft.com/office/powerpoint/2010/main" val="7856581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3074" name="Picture 2" descr="http://www.busysoftorder.com/prog/mlns/budgeting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9589" cy="551834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312064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9218" name="Picture 2" descr="http://www.larnr.com/blog/wp-content/uploads/2015/08/Introduction-to-SQ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5979"/>
            <a:ext cx="5905500" cy="2000251"/>
          </a:xfrm>
          <a:prstGeom prst="rect">
            <a:avLst/>
          </a:prstGeom>
          <a:noFill/>
          <a:extLst>
            <a:ext uri="{909E8E84-426E-40dd-AFC4-6F175D3DCCD1}">
              <a14:hiddenFill xmlns="" xmlns:a14="http://schemas.microsoft.com/office/drawing/2010/main">
                <a:solidFill>
                  <a:srgbClr val="FFFFFF"/>
                </a:solidFill>
              </a14:hiddenFill>
            </a:ext>
          </a:extLst>
        </p:spPr>
      </p:pic>
      <p:pic>
        <p:nvPicPr>
          <p:cNvPr id="9220" name="Picture 4" descr="https://webassets.mongodb.com/_com_assets/cms/MongoDB-Logo-5c3a7405a85675366beb3a5ec4c032348c390b3f142f5e6dddf1d78e2df5cb5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00" y="4346396"/>
            <a:ext cx="5562600" cy="1511025"/>
          </a:xfrm>
          <a:prstGeom prst="rect">
            <a:avLst/>
          </a:prstGeom>
          <a:noFill/>
          <a:extLst>
            <a:ext uri="{909E8E84-426E-40dd-AFC4-6F175D3DCCD1}">
              <a14:hiddenFill xmlns="" xmlns:a14="http://schemas.microsoft.com/office/drawing/2010/main">
                <a:solidFill>
                  <a:srgbClr val="FFFFFF"/>
                </a:solidFill>
              </a14:hiddenFill>
            </a:ext>
          </a:extLst>
        </p:spPr>
      </p:pic>
      <p:pic>
        <p:nvPicPr>
          <p:cNvPr id="9222" name="Picture 6" descr="http://datasymphony.com.au/wp-content/uploads/2012/05/Plain-JS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347" y="4004128"/>
            <a:ext cx="2976978" cy="1889579"/>
          </a:xfrm>
          <a:prstGeom prst="rect">
            <a:avLst/>
          </a:prstGeom>
          <a:noFill/>
          <a:extLst>
            <a:ext uri="{909E8E84-426E-40dd-AFC4-6F175D3DCCD1}">
              <a14:hiddenFill xmlns="" xmlns:a14="http://schemas.microsoft.com/office/drawing/2010/main">
                <a:solidFill>
                  <a:srgbClr val="FFFFFF"/>
                </a:solidFill>
              </a14:hiddenFill>
            </a:ext>
          </a:extLst>
        </p:spPr>
      </p:pic>
      <p:pic>
        <p:nvPicPr>
          <p:cNvPr id="9224" name="Picture 8" descr="https://support.sas.com/documentation/cdl/en/sqlproc/69822/HTML/default/images/proc-sql-ex3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371600"/>
            <a:ext cx="3657600" cy="170901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480749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5" name="Picture 4"/>
          <p:cNvPicPr>
            <a:picLocks noChangeAspect="1"/>
          </p:cNvPicPr>
          <p:nvPr/>
        </p:nvPicPr>
        <p:blipFill>
          <a:blip r:embed="rId3"/>
          <a:stretch>
            <a:fillRect/>
          </a:stretch>
        </p:blipFill>
        <p:spPr>
          <a:xfrm>
            <a:off x="4686490" y="1295400"/>
            <a:ext cx="4111629" cy="3004120"/>
          </a:xfrm>
          <a:prstGeom prst="rect">
            <a:avLst/>
          </a:prstGeom>
        </p:spPr>
      </p:pic>
      <p:pic>
        <p:nvPicPr>
          <p:cNvPr id="8" name="Picture 7"/>
          <p:cNvPicPr>
            <a:picLocks noChangeAspect="1"/>
          </p:cNvPicPr>
          <p:nvPr/>
        </p:nvPicPr>
        <p:blipFill rotWithShape="1">
          <a:blip r:embed="rId4"/>
          <a:srcRect r="36162"/>
          <a:stretch/>
        </p:blipFill>
        <p:spPr>
          <a:xfrm>
            <a:off x="450888" y="1333501"/>
            <a:ext cx="4120254" cy="3042220"/>
          </a:xfrm>
          <a:prstGeom prst="rect">
            <a:avLst/>
          </a:prstGeom>
        </p:spPr>
      </p:pic>
      <p:pic>
        <p:nvPicPr>
          <p:cNvPr id="5122" name="Picture 2" descr="http://pandas.pydata.org/_static/pandas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519" y="4502721"/>
            <a:ext cx="5715000" cy="11906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343657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Quick Introductions! (30 seconds)</a:t>
            </a:r>
          </a:p>
        </p:txBody>
      </p:sp>
      <p:sp>
        <p:nvSpPr>
          <p:cNvPr id="5" name="Shape 70"/>
          <p:cNvSpPr txBox="1">
            <a:spLocks/>
          </p:cNvSpPr>
          <p:nvPr/>
        </p:nvSpPr>
        <p:spPr>
          <a:xfrm>
            <a:off x="196849" y="1219200"/>
            <a:ext cx="8870951" cy="4767286"/>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Name</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Where From?</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Background (Career, Education, Interests)</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Why are you here?</a:t>
            </a: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sz="3200" dirty="0">
                <a:latin typeface="Arial" panose="020B0604020202020204" pitchFamily="34" charset="0"/>
                <a:ea typeface="Roboto" pitchFamily="2" charset="0"/>
                <a:cs typeface="Arial" panose="020B0604020202020204" pitchFamily="34" charset="0"/>
              </a:rPr>
              <a:t>Fears about the class?</a:t>
            </a:r>
            <a:endParaRPr 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p:txBody>
      </p:sp>
      <p:sp>
        <p:nvSpPr>
          <p:cNvPr id="3" name="AutoShape 4" descr="https://render.bitstrips.com/v2/cpanel/732eaa6e-2db0-48dc-b8d8-4484ec74e70f-04b3f261-4cff-4a1d-807c-a4dad29adaad-v1.png?transparent=1&amp;palette=1">
            <a:extLst>
              <a:ext uri="{FF2B5EF4-FFF2-40B4-BE49-F238E27FC236}">
                <a16:creationId xmlns:a16="http://schemas.microsoft.com/office/drawing/2014/main" id="{40668D61-A406-448A-97B8-7E8EE35D43B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https://render.bitstrips.com/v2/cpanel/732eaa6e-2db0-48dc-b8d8-4484ec74e70f-04b3f261-4cff-4a1d-807c-a4dad29adaad-v1.png?transparent=1&amp;palette=1">
            <a:extLst>
              <a:ext uri="{FF2B5EF4-FFF2-40B4-BE49-F238E27FC236}">
                <a16:creationId xmlns:a16="http://schemas.microsoft.com/office/drawing/2014/main" id="{1F30231D-18E2-46E4-B2A5-9BA3245AEE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644" y="3733800"/>
            <a:ext cx="2818032" cy="2818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859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9144000" cy="5257800"/>
          </a:xfrm>
        </p:spPr>
        <p:txBody>
          <a:bodyPr/>
          <a:lstStyle/>
          <a:p>
            <a:r>
              <a:rPr lang="en-US" sz="4200" dirty="0"/>
              <a:t>Data Science </a:t>
            </a:r>
            <a:r>
              <a:rPr lang="en-US" sz="4200" b="0" dirty="0"/>
              <a:t>centers on two things:</a:t>
            </a:r>
          </a:p>
        </p:txBody>
      </p:sp>
    </p:spTree>
    <p:extLst>
      <p:ext uri="{BB962C8B-B14F-4D97-AF65-F5344CB8AC3E}">
        <p14:creationId xmlns:p14="http://schemas.microsoft.com/office/powerpoint/2010/main" val="42769331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371600"/>
            <a:ext cx="8915400" cy="3733800"/>
          </a:xfrm>
        </p:spPr>
        <p:txBody>
          <a:bodyPr/>
          <a:lstStyle/>
          <a:p>
            <a:r>
              <a:rPr lang="en-US" sz="8000" dirty="0"/>
              <a:t>Truth-Telling</a:t>
            </a:r>
            <a:br>
              <a:rPr lang="en-US" sz="8000" dirty="0"/>
            </a:br>
            <a:r>
              <a:rPr lang="en-US" sz="4800" b="0" dirty="0"/>
              <a:t>&amp;</a:t>
            </a:r>
            <a:br>
              <a:rPr lang="en-US" sz="8000" dirty="0"/>
            </a:br>
            <a:r>
              <a:rPr lang="en-US" sz="8000" dirty="0"/>
              <a:t>Story Telling</a:t>
            </a:r>
            <a:endParaRPr lang="en-US" sz="8000" b="0" dirty="0"/>
          </a:p>
        </p:txBody>
      </p:sp>
    </p:spTree>
    <p:extLst>
      <p:ext uri="{BB962C8B-B14F-4D97-AF65-F5344CB8AC3E}">
        <p14:creationId xmlns:p14="http://schemas.microsoft.com/office/powerpoint/2010/main" val="1473523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Truth-Telling</a:t>
            </a:r>
            <a:endParaRPr lang="en-US" sz="4200" b="0" dirty="0"/>
          </a:p>
        </p:txBody>
      </p:sp>
    </p:spTree>
    <p:extLst>
      <p:ext uri="{BB962C8B-B14F-4D97-AF65-F5344CB8AC3E}">
        <p14:creationId xmlns:p14="http://schemas.microsoft.com/office/powerpoint/2010/main" val="2003403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pic>
        <p:nvPicPr>
          <p:cNvPr id="11" name="Picture 10"/>
          <p:cNvPicPr>
            <a:picLocks noChangeAspect="1"/>
          </p:cNvPicPr>
          <p:nvPr/>
        </p:nvPicPr>
        <p:blipFill>
          <a:blip r:embed="rId3"/>
          <a:stretch>
            <a:fillRect/>
          </a:stretch>
        </p:blipFill>
        <p:spPr>
          <a:xfrm>
            <a:off x="2498726" y="848926"/>
            <a:ext cx="6553200" cy="5539881"/>
          </a:xfrm>
          <a:prstGeom prst="rect">
            <a:avLst/>
          </a:prstGeom>
        </p:spPr>
      </p:pic>
      <p:sp>
        <p:nvSpPr>
          <p:cNvPr id="12" name="Title 1"/>
          <p:cNvSpPr txBox="1">
            <a:spLocks/>
          </p:cNvSpPr>
          <p:nvPr/>
        </p:nvSpPr>
        <p:spPr>
          <a:xfrm>
            <a:off x="0" y="620326"/>
            <a:ext cx="2498726" cy="5257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Unearthing relationships</a:t>
            </a:r>
          </a:p>
        </p:txBody>
      </p:sp>
    </p:spTree>
    <p:extLst>
      <p:ext uri="{BB962C8B-B14F-4D97-AF65-F5344CB8AC3E}">
        <p14:creationId xmlns:p14="http://schemas.microsoft.com/office/powerpoint/2010/main" val="24972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pic>
        <p:nvPicPr>
          <p:cNvPr id="3" name="Picture 2"/>
          <p:cNvPicPr>
            <a:picLocks noChangeAspect="1"/>
          </p:cNvPicPr>
          <p:nvPr/>
        </p:nvPicPr>
        <p:blipFill>
          <a:blip r:embed="rId3"/>
          <a:stretch>
            <a:fillRect/>
          </a:stretch>
        </p:blipFill>
        <p:spPr>
          <a:xfrm>
            <a:off x="749300" y="838200"/>
            <a:ext cx="7645400" cy="5105400"/>
          </a:xfrm>
          <a:prstGeom prst="rect">
            <a:avLst/>
          </a:prstGeom>
        </p:spPr>
      </p:pic>
      <p:sp>
        <p:nvSpPr>
          <p:cNvPr id="7" name="Title 1"/>
          <p:cNvSpPr txBox="1">
            <a:spLocks/>
          </p:cNvSpPr>
          <p:nvPr/>
        </p:nvSpPr>
        <p:spPr>
          <a:xfrm>
            <a:off x="3200400" y="5943600"/>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a:t>Making Predictions</a:t>
            </a:r>
            <a:endParaRPr lang="en-US" dirty="0"/>
          </a:p>
        </p:txBody>
      </p:sp>
    </p:spTree>
    <p:extLst>
      <p:ext uri="{BB962C8B-B14F-4D97-AF65-F5344CB8AC3E}">
        <p14:creationId xmlns:p14="http://schemas.microsoft.com/office/powerpoint/2010/main" val="544235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sp>
        <p:nvSpPr>
          <p:cNvPr id="7" name="Title 1"/>
          <p:cNvSpPr txBox="1">
            <a:spLocks/>
          </p:cNvSpPr>
          <p:nvPr/>
        </p:nvSpPr>
        <p:spPr>
          <a:xfrm>
            <a:off x="3200400" y="5943600"/>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Stating Significance</a:t>
            </a:r>
          </a:p>
        </p:txBody>
      </p:sp>
      <p:pic>
        <p:nvPicPr>
          <p:cNvPr id="2" name="Picture 1"/>
          <p:cNvPicPr>
            <a:picLocks noChangeAspect="1"/>
          </p:cNvPicPr>
          <p:nvPr/>
        </p:nvPicPr>
        <p:blipFill>
          <a:blip r:embed="rId3"/>
          <a:stretch>
            <a:fillRect/>
          </a:stretch>
        </p:blipFill>
        <p:spPr>
          <a:xfrm>
            <a:off x="1066800" y="806254"/>
            <a:ext cx="7056499" cy="4948370"/>
          </a:xfrm>
          <a:prstGeom prst="rect">
            <a:avLst/>
          </a:prstGeom>
        </p:spPr>
      </p:pic>
    </p:spTree>
    <p:extLst>
      <p:ext uri="{BB962C8B-B14F-4D97-AF65-F5344CB8AC3E}">
        <p14:creationId xmlns:p14="http://schemas.microsoft.com/office/powerpoint/2010/main" val="5388804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Story-Telling</a:t>
            </a:r>
            <a:endParaRPr lang="en-US" sz="4200" b="0" dirty="0"/>
          </a:p>
        </p:txBody>
      </p:sp>
    </p:spTree>
    <p:extLst>
      <p:ext uri="{BB962C8B-B14F-4D97-AF65-F5344CB8AC3E}">
        <p14:creationId xmlns:p14="http://schemas.microsoft.com/office/powerpoint/2010/main" val="1959911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800" y="848734"/>
            <a:ext cx="8686800" cy="5399666"/>
          </a:xfrm>
          <a:prstGeom prst="rect">
            <a:avLst/>
          </a:prstGeom>
        </p:spPr>
      </p:pic>
      <p:sp>
        <p:nvSpPr>
          <p:cNvPr id="5" name="Title 4"/>
          <p:cNvSpPr>
            <a:spLocks noGrp="1"/>
          </p:cNvSpPr>
          <p:nvPr>
            <p:ph type="title"/>
          </p:nvPr>
        </p:nvSpPr>
        <p:spPr/>
        <p:txBody>
          <a:bodyPr/>
          <a:lstStyle/>
          <a:p>
            <a:r>
              <a:rPr lang="en-US" dirty="0"/>
              <a:t>Data As</a:t>
            </a:r>
            <a:r>
              <a:rPr lang="mr-IN" dirty="0"/>
              <a:t>…</a:t>
            </a:r>
            <a:r>
              <a:rPr lang="en-US" dirty="0"/>
              <a:t> Story-Telling</a:t>
            </a:r>
          </a:p>
        </p:txBody>
      </p:sp>
    </p:spTree>
    <p:extLst>
      <p:ext uri="{BB962C8B-B14F-4D97-AF65-F5344CB8AC3E}">
        <p14:creationId xmlns:p14="http://schemas.microsoft.com/office/powerpoint/2010/main" val="2021685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6" name="Picture 5"/>
          <p:cNvPicPr>
            <a:picLocks noChangeAspect="1"/>
          </p:cNvPicPr>
          <p:nvPr/>
        </p:nvPicPr>
        <p:blipFill>
          <a:blip r:embed="rId3"/>
          <a:stretch>
            <a:fillRect/>
          </a:stretch>
        </p:blipFill>
        <p:spPr>
          <a:xfrm>
            <a:off x="762000" y="831654"/>
            <a:ext cx="7620000" cy="5492946"/>
          </a:xfrm>
          <a:prstGeom prst="rect">
            <a:avLst/>
          </a:prstGeom>
        </p:spPr>
      </p:pic>
    </p:spTree>
    <p:extLst>
      <p:ext uri="{BB962C8B-B14F-4D97-AF65-F5344CB8AC3E}">
        <p14:creationId xmlns:p14="http://schemas.microsoft.com/office/powerpoint/2010/main" val="223081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4" name="Picture 2" descr="http://www.busitelce.com/images/visual/Nightingale-mortality-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48" y="762000"/>
            <a:ext cx="8732152" cy="54864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929903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0ED09-4AD7-437F-BEA3-6EC5952899E2}"/>
              </a:ext>
            </a:extLst>
          </p:cNvPr>
          <p:cNvSpPr>
            <a:spLocks noGrp="1"/>
          </p:cNvSpPr>
          <p:nvPr>
            <p:ph type="title"/>
          </p:nvPr>
        </p:nvSpPr>
        <p:spPr/>
        <p:txBody>
          <a:bodyPr/>
          <a:lstStyle/>
          <a:p>
            <a:r>
              <a:rPr lang="en-US" dirty="0"/>
              <a:t>Meet your </a:t>
            </a:r>
            <a:r>
              <a:rPr lang="en-US" dirty="0" err="1"/>
              <a:t>TeAm</a:t>
            </a:r>
            <a:r>
              <a:rPr lang="en-US"/>
              <a:t>!</a:t>
            </a:r>
            <a:endParaRPr lang="en-US" dirty="0"/>
          </a:p>
        </p:txBody>
      </p:sp>
      <p:pic>
        <p:nvPicPr>
          <p:cNvPr id="4" name="Picture 3" descr="A person smiling for the camera&#10;&#10;Description generated with very high confidence">
            <a:extLst>
              <a:ext uri="{FF2B5EF4-FFF2-40B4-BE49-F238E27FC236}">
                <a16:creationId xmlns:a16="http://schemas.microsoft.com/office/drawing/2014/main" id="{2A3883E1-B9E4-4170-B149-DBC6A18D7D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914400"/>
            <a:ext cx="3961230" cy="2640176"/>
          </a:xfrm>
          <a:prstGeom prst="rect">
            <a:avLst/>
          </a:prstGeom>
        </p:spPr>
      </p:pic>
      <p:sp>
        <p:nvSpPr>
          <p:cNvPr id="5" name="TextBox 4">
            <a:extLst>
              <a:ext uri="{FF2B5EF4-FFF2-40B4-BE49-F238E27FC236}">
                <a16:creationId xmlns:a16="http://schemas.microsoft.com/office/drawing/2014/main" id="{00CC36F8-BB95-469E-A5E1-13FE7CB78352}"/>
              </a:ext>
            </a:extLst>
          </p:cNvPr>
          <p:cNvSpPr txBox="1"/>
          <p:nvPr/>
        </p:nvSpPr>
        <p:spPr>
          <a:xfrm>
            <a:off x="4388603" y="914400"/>
            <a:ext cx="3961230" cy="369332"/>
          </a:xfrm>
          <a:prstGeom prst="rect">
            <a:avLst/>
          </a:prstGeom>
          <a:noFill/>
          <a:ln>
            <a:solidFill>
              <a:schemeClr val="accent1"/>
            </a:solidFill>
          </a:ln>
        </p:spPr>
        <p:txBody>
          <a:bodyPr wrap="square" rtlCol="0">
            <a:spAutoFit/>
          </a:bodyPr>
          <a:lstStyle/>
          <a:p>
            <a:pPr algn="ctr"/>
            <a:r>
              <a:rPr lang="en-US" dirty="0"/>
              <a:t>Ruchi Chandra</a:t>
            </a:r>
          </a:p>
        </p:txBody>
      </p:sp>
      <p:pic>
        <p:nvPicPr>
          <p:cNvPr id="3" name="Picture 2">
            <a:extLst>
              <a:ext uri="{FF2B5EF4-FFF2-40B4-BE49-F238E27FC236}">
                <a16:creationId xmlns:a16="http://schemas.microsoft.com/office/drawing/2014/main" id="{FAE170D7-6D08-42BF-B1FE-9527C1CA83FD}"/>
              </a:ext>
            </a:extLst>
          </p:cNvPr>
          <p:cNvPicPr>
            <a:picLocks noChangeAspect="1"/>
          </p:cNvPicPr>
          <p:nvPr/>
        </p:nvPicPr>
        <p:blipFill>
          <a:blip r:embed="rId3"/>
          <a:stretch>
            <a:fillRect/>
          </a:stretch>
        </p:blipFill>
        <p:spPr>
          <a:xfrm>
            <a:off x="5621957" y="2993265"/>
            <a:ext cx="3133493" cy="3133493"/>
          </a:xfrm>
          <a:prstGeom prst="rect">
            <a:avLst/>
          </a:prstGeom>
        </p:spPr>
      </p:pic>
      <p:sp>
        <p:nvSpPr>
          <p:cNvPr id="6" name="TextBox 5">
            <a:extLst>
              <a:ext uri="{FF2B5EF4-FFF2-40B4-BE49-F238E27FC236}">
                <a16:creationId xmlns:a16="http://schemas.microsoft.com/office/drawing/2014/main" id="{A379421C-6F9A-412B-95C4-CD21AA70CC27}"/>
              </a:ext>
            </a:extLst>
          </p:cNvPr>
          <p:cNvSpPr txBox="1"/>
          <p:nvPr/>
        </p:nvSpPr>
        <p:spPr>
          <a:xfrm>
            <a:off x="1634707" y="3887698"/>
            <a:ext cx="3961230" cy="369332"/>
          </a:xfrm>
          <a:prstGeom prst="rect">
            <a:avLst/>
          </a:prstGeom>
          <a:noFill/>
          <a:ln>
            <a:solidFill>
              <a:schemeClr val="accent1"/>
            </a:solidFill>
          </a:ln>
        </p:spPr>
        <p:txBody>
          <a:bodyPr wrap="square" rtlCol="0">
            <a:spAutoFit/>
          </a:bodyPr>
          <a:lstStyle/>
          <a:p>
            <a:pPr algn="ctr"/>
            <a:r>
              <a:rPr lang="en-US" dirty="0"/>
              <a:t>Aiyana Liz Matthews</a:t>
            </a:r>
          </a:p>
        </p:txBody>
      </p:sp>
      <p:sp>
        <p:nvSpPr>
          <p:cNvPr id="7" name="TextBox 6">
            <a:extLst>
              <a:ext uri="{FF2B5EF4-FFF2-40B4-BE49-F238E27FC236}">
                <a16:creationId xmlns:a16="http://schemas.microsoft.com/office/drawing/2014/main" id="{95B56AC8-D1F0-4DCA-9026-FA525CD044DE}"/>
              </a:ext>
            </a:extLst>
          </p:cNvPr>
          <p:cNvSpPr txBox="1"/>
          <p:nvPr/>
        </p:nvSpPr>
        <p:spPr>
          <a:xfrm>
            <a:off x="4399754" y="1372913"/>
            <a:ext cx="3961230" cy="584775"/>
          </a:xfrm>
          <a:prstGeom prst="rect">
            <a:avLst/>
          </a:prstGeom>
          <a:noFill/>
          <a:ln>
            <a:solidFill>
              <a:schemeClr val="accent1"/>
            </a:solidFill>
          </a:ln>
        </p:spPr>
        <p:txBody>
          <a:bodyPr wrap="square" rtlCol="0">
            <a:spAutoFit/>
          </a:bodyPr>
          <a:lstStyle/>
          <a:p>
            <a:pPr marL="285750" indent="-285750">
              <a:buFont typeface="Wingdings" panose="05000000000000000000" pitchFamily="2" charset="2"/>
              <a:buChar char="q"/>
            </a:pPr>
            <a:r>
              <a:rPr lang="en-US" sz="1600" dirty="0"/>
              <a:t>Resident Stats Expert!</a:t>
            </a:r>
          </a:p>
          <a:p>
            <a:pPr marL="285750" indent="-285750">
              <a:buFont typeface="Wingdings" panose="05000000000000000000" pitchFamily="2" charset="2"/>
              <a:buChar char="q"/>
            </a:pPr>
            <a:r>
              <a:rPr lang="en-US" sz="1600" dirty="0"/>
              <a:t>Bootcamp Alum</a:t>
            </a:r>
          </a:p>
        </p:txBody>
      </p:sp>
      <p:sp>
        <p:nvSpPr>
          <p:cNvPr id="8" name="TextBox 7">
            <a:extLst>
              <a:ext uri="{FF2B5EF4-FFF2-40B4-BE49-F238E27FC236}">
                <a16:creationId xmlns:a16="http://schemas.microsoft.com/office/drawing/2014/main" id="{EF149E3F-037D-4B26-B017-85685ED18A08}"/>
              </a:ext>
            </a:extLst>
          </p:cNvPr>
          <p:cNvSpPr txBox="1"/>
          <p:nvPr/>
        </p:nvSpPr>
        <p:spPr>
          <a:xfrm>
            <a:off x="1634707" y="4357593"/>
            <a:ext cx="3961230" cy="584775"/>
          </a:xfrm>
          <a:prstGeom prst="rect">
            <a:avLst/>
          </a:prstGeom>
          <a:noFill/>
          <a:ln>
            <a:solidFill>
              <a:schemeClr val="accent1"/>
            </a:solidFill>
          </a:ln>
        </p:spPr>
        <p:txBody>
          <a:bodyPr wrap="square" rtlCol="0">
            <a:spAutoFit/>
          </a:bodyPr>
          <a:lstStyle/>
          <a:p>
            <a:pPr marL="285750" indent="-285750">
              <a:buFont typeface="Wingdings" panose="05000000000000000000" pitchFamily="2" charset="2"/>
              <a:buChar char="q"/>
            </a:pPr>
            <a:r>
              <a:rPr lang="en-US" sz="1600" dirty="0"/>
              <a:t>Resident Tools Expert!</a:t>
            </a:r>
          </a:p>
          <a:p>
            <a:pPr marL="285750" indent="-285750">
              <a:buFont typeface="Wingdings" panose="05000000000000000000" pitchFamily="2" charset="2"/>
              <a:buChar char="q"/>
            </a:pPr>
            <a:r>
              <a:rPr lang="en-US" sz="1600" dirty="0"/>
              <a:t>Bootcamp Alum </a:t>
            </a:r>
          </a:p>
        </p:txBody>
      </p:sp>
    </p:spTree>
    <p:extLst>
      <p:ext uri="{BB962C8B-B14F-4D97-AF65-F5344CB8AC3E}">
        <p14:creationId xmlns:p14="http://schemas.microsoft.com/office/powerpoint/2010/main" val="25626578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2" name="Picture 1"/>
          <p:cNvPicPr>
            <a:picLocks noChangeAspect="1"/>
          </p:cNvPicPr>
          <p:nvPr/>
        </p:nvPicPr>
        <p:blipFill>
          <a:blip r:embed="rId3"/>
          <a:stretch>
            <a:fillRect/>
          </a:stretch>
        </p:blipFill>
        <p:spPr>
          <a:xfrm>
            <a:off x="2286000" y="762000"/>
            <a:ext cx="6655443" cy="5486400"/>
          </a:xfrm>
          <a:prstGeom prst="rect">
            <a:avLst/>
          </a:prstGeom>
        </p:spPr>
      </p:pic>
      <p:sp>
        <p:nvSpPr>
          <p:cNvPr id="6" name="Title 1"/>
          <p:cNvSpPr txBox="1">
            <a:spLocks/>
          </p:cNvSpPr>
          <p:nvPr/>
        </p:nvSpPr>
        <p:spPr>
          <a:xfrm>
            <a:off x="0" y="620326"/>
            <a:ext cx="2498726" cy="5257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Data = Drama</a:t>
            </a:r>
          </a:p>
        </p:txBody>
      </p:sp>
    </p:spTree>
    <p:extLst>
      <p:ext uri="{BB962C8B-B14F-4D97-AF65-F5344CB8AC3E}">
        <p14:creationId xmlns:p14="http://schemas.microsoft.com/office/powerpoint/2010/main" val="1149912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Overview</a:t>
            </a:r>
          </a:p>
        </p:txBody>
      </p:sp>
    </p:spTree>
    <p:extLst>
      <p:ext uri="{BB962C8B-B14F-4D97-AF65-F5344CB8AC3E}">
        <p14:creationId xmlns:p14="http://schemas.microsoft.com/office/powerpoint/2010/main" val="18796688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0"/>
            <a:ext cx="6019800" cy="653854"/>
          </a:xfrm>
        </p:spPr>
        <p:txBody>
          <a:bodyPr/>
          <a:lstStyle/>
          <a:p>
            <a:r>
              <a:rPr lang="en-US" dirty="0"/>
              <a:t>Tools for Truths, Skills for Stories</a:t>
            </a:r>
            <a:r>
              <a:rPr lang="mr-IN" dirty="0"/>
              <a:t>…</a:t>
            </a:r>
            <a:endParaRPr lang="en-US" dirty="0"/>
          </a:p>
        </p:txBody>
      </p:sp>
      <p:sp>
        <p:nvSpPr>
          <p:cNvPr id="6" name="Rectangle 5"/>
          <p:cNvSpPr/>
          <p:nvPr/>
        </p:nvSpPr>
        <p:spPr>
          <a:xfrm>
            <a:off x="0" y="1323960"/>
            <a:ext cx="9144000" cy="87285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5181600" y="1195212"/>
            <a:ext cx="3886200" cy="1066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pPr algn="ctr"/>
            <a:r>
              <a:rPr lang="en-US" sz="4200" dirty="0"/>
              <a:t>Story-Telling</a:t>
            </a:r>
            <a:endParaRPr lang="en-US" sz="4200" b="0" dirty="0"/>
          </a:p>
        </p:txBody>
      </p:sp>
      <p:sp>
        <p:nvSpPr>
          <p:cNvPr id="8" name="Title 1"/>
          <p:cNvSpPr txBox="1">
            <a:spLocks/>
          </p:cNvSpPr>
          <p:nvPr/>
        </p:nvSpPr>
        <p:spPr>
          <a:xfrm>
            <a:off x="393192" y="1219200"/>
            <a:ext cx="3886200" cy="10668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4200" dirty="0"/>
              <a:t>Truth-Telling</a:t>
            </a:r>
            <a:endParaRPr lang="en-US" sz="4200" b="0" dirty="0"/>
          </a:p>
        </p:txBody>
      </p:sp>
      <p:sp>
        <p:nvSpPr>
          <p:cNvPr id="9" name="Title 1"/>
          <p:cNvSpPr txBox="1">
            <a:spLocks/>
          </p:cNvSpPr>
          <p:nvPr/>
        </p:nvSpPr>
        <p:spPr>
          <a:xfrm>
            <a:off x="2628900" y="755904"/>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Goals</a:t>
            </a:r>
          </a:p>
        </p:txBody>
      </p:sp>
      <p:sp>
        <p:nvSpPr>
          <p:cNvPr id="10" name="Rectangle 9"/>
          <p:cNvSpPr/>
          <p:nvPr/>
        </p:nvSpPr>
        <p:spPr>
          <a:xfrm>
            <a:off x="0" y="2958817"/>
            <a:ext cx="9144000" cy="32895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a:spLocks/>
          </p:cNvSpPr>
          <p:nvPr/>
        </p:nvSpPr>
        <p:spPr>
          <a:xfrm>
            <a:off x="356616" y="3073513"/>
            <a:ext cx="3910584" cy="3022487"/>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Microsoft Excel</a:t>
            </a:r>
          </a:p>
          <a:p>
            <a:pPr marL="342900" indent="-342900" algn="l">
              <a:buFont typeface="Arial" charset="0"/>
              <a:buChar char="•"/>
            </a:pPr>
            <a:r>
              <a:rPr lang="en-US" sz="2400" b="0" dirty="0"/>
              <a:t>Python</a:t>
            </a:r>
          </a:p>
          <a:p>
            <a:pPr marL="342900" indent="-342900" algn="l">
              <a:buFont typeface="Arial" charset="0"/>
              <a:buChar char="•"/>
            </a:pPr>
            <a:r>
              <a:rPr lang="en-US" sz="2400" b="0" dirty="0"/>
              <a:t>Pandas</a:t>
            </a:r>
          </a:p>
          <a:p>
            <a:pPr marL="342900" indent="-342900" algn="l">
              <a:buFont typeface="Arial" charset="0"/>
              <a:buChar char="•"/>
            </a:pPr>
            <a:r>
              <a:rPr lang="en-US" sz="2400" b="0" dirty="0"/>
              <a:t>Tweepy</a:t>
            </a:r>
          </a:p>
          <a:p>
            <a:pPr marL="342900" indent="-342900" algn="l">
              <a:buFont typeface="Arial" charset="0"/>
              <a:buChar char="•"/>
            </a:pPr>
            <a:r>
              <a:rPr lang="en-US" sz="2400" b="0" dirty="0"/>
              <a:t>VADER</a:t>
            </a:r>
          </a:p>
          <a:p>
            <a:pPr marL="342900" indent="-342900" algn="l">
              <a:buFont typeface="Arial" charset="0"/>
              <a:buChar char="•"/>
            </a:pPr>
            <a:r>
              <a:rPr lang="en-US" sz="2400" b="0" dirty="0"/>
              <a:t>Matplotlib / </a:t>
            </a:r>
            <a:r>
              <a:rPr lang="en-US" sz="2400" b="0" dirty="0" err="1"/>
              <a:t>Seaborn</a:t>
            </a:r>
            <a:endParaRPr lang="en-US" sz="2400" b="0" dirty="0"/>
          </a:p>
          <a:p>
            <a:pPr marL="342900" indent="-342900" algn="l">
              <a:buFont typeface="Arial" charset="0"/>
              <a:buChar char="•"/>
            </a:pPr>
            <a:r>
              <a:rPr lang="en-US" sz="2400" b="0" dirty="0"/>
              <a:t>APIs</a:t>
            </a:r>
          </a:p>
          <a:p>
            <a:pPr marL="342900" indent="-342900" algn="l">
              <a:buFont typeface="Arial" charset="0"/>
              <a:buChar char="•"/>
            </a:pPr>
            <a:r>
              <a:rPr lang="en-US" sz="2400" b="0" dirty="0"/>
              <a:t>Beautiful Soup</a:t>
            </a:r>
          </a:p>
          <a:p>
            <a:pPr marL="342900" indent="-342900" algn="l">
              <a:buFont typeface="Arial" charset="0"/>
              <a:buChar char="•"/>
            </a:pPr>
            <a:r>
              <a:rPr lang="en-US" sz="2400" b="0" dirty="0"/>
              <a:t>Machine Learning</a:t>
            </a:r>
          </a:p>
        </p:txBody>
      </p:sp>
      <p:sp>
        <p:nvSpPr>
          <p:cNvPr id="12" name="Title 1"/>
          <p:cNvSpPr txBox="1">
            <a:spLocks/>
          </p:cNvSpPr>
          <p:nvPr/>
        </p:nvSpPr>
        <p:spPr>
          <a:xfrm>
            <a:off x="2610612" y="2425417"/>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Means</a:t>
            </a:r>
          </a:p>
        </p:txBody>
      </p:sp>
      <p:sp>
        <p:nvSpPr>
          <p:cNvPr id="13" name="Title 1"/>
          <p:cNvSpPr txBox="1">
            <a:spLocks/>
          </p:cNvSpPr>
          <p:nvPr/>
        </p:nvSpPr>
        <p:spPr>
          <a:xfrm>
            <a:off x="5181600" y="3069673"/>
            <a:ext cx="3962400" cy="3067870"/>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MySQL</a:t>
            </a:r>
          </a:p>
          <a:p>
            <a:pPr marL="342900" indent="-342900" algn="l">
              <a:buFont typeface="Arial" charset="0"/>
              <a:buChar char="•"/>
            </a:pPr>
            <a:r>
              <a:rPr lang="en-US" sz="2400" b="0" dirty="0"/>
              <a:t>MongoDB</a:t>
            </a:r>
          </a:p>
          <a:p>
            <a:pPr marL="342900" indent="-342900" algn="l">
              <a:buFont typeface="Arial" charset="0"/>
              <a:buChar char="•"/>
            </a:pPr>
            <a:r>
              <a:rPr lang="en-US" sz="2400" b="0" dirty="0"/>
              <a:t>HTML / CSS</a:t>
            </a:r>
          </a:p>
          <a:p>
            <a:pPr marL="342900" indent="-342900" algn="l">
              <a:buFont typeface="Arial" charset="0"/>
              <a:buChar char="•"/>
            </a:pPr>
            <a:r>
              <a:rPr lang="en-US" sz="2400" b="0" dirty="0"/>
              <a:t>JavaScript</a:t>
            </a:r>
          </a:p>
          <a:p>
            <a:pPr marL="342900" indent="-342900" algn="l">
              <a:buFont typeface="Arial" charset="0"/>
              <a:buChar char="•"/>
            </a:pPr>
            <a:r>
              <a:rPr lang="en-US" sz="2400" b="0" dirty="0"/>
              <a:t>D3.js</a:t>
            </a:r>
          </a:p>
          <a:p>
            <a:pPr marL="342900" indent="-342900" algn="l">
              <a:buFont typeface="Arial" charset="0"/>
              <a:buChar char="•"/>
            </a:pPr>
            <a:r>
              <a:rPr lang="en-US" sz="2400" b="0" dirty="0" err="1"/>
              <a:t>Leaflet.js</a:t>
            </a:r>
            <a:r>
              <a:rPr lang="en-US" sz="2400" b="0" dirty="0"/>
              <a:t> / Google Maps</a:t>
            </a:r>
          </a:p>
          <a:p>
            <a:pPr marL="342900" indent="-342900" algn="l">
              <a:buFont typeface="Arial" charset="0"/>
              <a:buChar char="•"/>
            </a:pPr>
            <a:r>
              <a:rPr lang="en-US" sz="2400" b="0" dirty="0"/>
              <a:t>CartoDB</a:t>
            </a:r>
          </a:p>
          <a:p>
            <a:pPr marL="342900" indent="-342900" algn="l">
              <a:buFont typeface="Arial" charset="0"/>
              <a:buChar char="•"/>
            </a:pPr>
            <a:r>
              <a:rPr lang="en-US" sz="2400" b="0" dirty="0"/>
              <a:t>Tableau</a:t>
            </a:r>
          </a:p>
          <a:p>
            <a:pPr marL="342900" indent="-342900" algn="l">
              <a:buFont typeface="Arial" charset="0"/>
              <a:buChar char="•"/>
            </a:pPr>
            <a:r>
              <a:rPr lang="en-US" sz="2400" b="0" dirty="0"/>
              <a:t>Hadoop</a:t>
            </a:r>
          </a:p>
        </p:txBody>
      </p:sp>
    </p:spTree>
    <p:extLst>
      <p:ext uri="{BB962C8B-B14F-4D97-AF65-F5344CB8AC3E}">
        <p14:creationId xmlns:p14="http://schemas.microsoft.com/office/powerpoint/2010/main" val="1744136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4" name="Shape 70"/>
          <p:cNvSpPr txBox="1">
            <a:spLocks/>
          </p:cNvSpPr>
          <p:nvPr/>
        </p:nvSpPr>
        <p:spPr>
          <a:xfrm>
            <a:off x="98425" y="747991"/>
            <a:ext cx="8947150" cy="556820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1785942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5" name="Shape 70"/>
          <p:cNvSpPr txBox="1">
            <a:spLocks/>
          </p:cNvSpPr>
          <p:nvPr/>
        </p:nvSpPr>
        <p:spPr>
          <a:xfrm>
            <a:off x="98425" y="747991"/>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869238" y="5364612"/>
            <a:ext cx="3468771" cy="523220"/>
          </a:xfrm>
          <a:prstGeom prst="rect">
            <a:avLst/>
          </a:prstGeom>
          <a:noFill/>
        </p:spPr>
        <p:txBody>
          <a:bodyPr wrap="none"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doing!</a:t>
            </a:r>
          </a:p>
        </p:txBody>
      </p:sp>
    </p:spTree>
    <p:extLst>
      <p:ext uri="{BB962C8B-B14F-4D97-AF65-F5344CB8AC3E}">
        <p14:creationId xmlns:p14="http://schemas.microsoft.com/office/powerpoint/2010/main" val="168287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Curriculum At-A-Glance</a:t>
            </a:r>
          </a:p>
        </p:txBody>
      </p:sp>
      <p:sp>
        <p:nvSpPr>
          <p:cNvPr id="5" name="Rectangle 4"/>
          <p:cNvSpPr/>
          <p:nvPr/>
        </p:nvSpPr>
        <p:spPr>
          <a:xfrm>
            <a:off x="152399" y="816241"/>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13" name="Rectangle 12"/>
          <p:cNvSpPr/>
          <p:nvPr/>
        </p:nvSpPr>
        <p:spPr>
          <a:xfrm>
            <a:off x="2943912" y="8184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26" name="TextBox 25"/>
          <p:cNvSpPr txBox="1"/>
          <p:nvPr/>
        </p:nvSpPr>
        <p:spPr>
          <a:xfrm>
            <a:off x="3090573" y="860048"/>
            <a:ext cx="5883776"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1-2: Intro to Data Analytics &amp; Excel Masters</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begin the course with an introduction to the high-level concepts of data analytics and real-world data crunching with Excel Formulas, Pivot Tables, and Conditional Formatting.</a:t>
            </a:r>
            <a:endParaRPr lang="en-US" sz="1200" b="1" u="sng" dirty="0">
              <a:latin typeface="Arial" panose="020B0604020202020204" pitchFamily="34" charset="0"/>
              <a:cs typeface="Arial" panose="020B0604020202020204" pitchFamily="34" charset="0"/>
            </a:endParaRPr>
          </a:p>
        </p:txBody>
      </p:sp>
      <p:sp>
        <p:nvSpPr>
          <p:cNvPr id="33" name="Rectangle 32"/>
          <p:cNvSpPr/>
          <p:nvPr/>
        </p:nvSpPr>
        <p:spPr>
          <a:xfrm>
            <a:off x="2957258" y="1905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4" name="TextBox 33"/>
          <p:cNvSpPr txBox="1"/>
          <p:nvPr/>
        </p:nvSpPr>
        <p:spPr>
          <a:xfrm>
            <a:off x="3103919" y="1932951"/>
            <a:ext cx="5870430"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3-9: Python Data Analytics and Visualization</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Next, students are given a thorough crash-course on Python programming, followed by multiple weeks of data processing using advanced libraries like </a:t>
            </a:r>
            <a:r>
              <a:rPr lang="en-US" sz="1200" dirty="0" err="1">
                <a:latin typeface="Arial" panose="020B0604020202020204" pitchFamily="34" charset="0"/>
                <a:cs typeface="Arial" panose="020B0604020202020204" pitchFamily="34" charset="0"/>
              </a:rPr>
              <a:t>NumPy</a:t>
            </a:r>
            <a:r>
              <a:rPr lang="en-US" sz="1200" dirty="0">
                <a:latin typeface="Arial" panose="020B0604020202020204" pitchFamily="34" charset="0"/>
                <a:cs typeface="Arial" panose="020B0604020202020204" pitchFamily="34" charset="0"/>
              </a:rPr>
              <a:t>, Pandas, </a:t>
            </a:r>
            <a:r>
              <a:rPr lang="en-US" sz="1200" dirty="0" err="1">
                <a:latin typeface="Arial" panose="020B0604020202020204" pitchFamily="34" charset="0"/>
                <a:cs typeface="Arial" panose="020B0604020202020204" pitchFamily="34" charset="0"/>
              </a:rPr>
              <a:t>Matplotlib</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Seaborn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Tweepy</a:t>
            </a:r>
            <a:r>
              <a:rPr lang="en-US" sz="1200" dirty="0">
                <a:latin typeface="Arial" panose="020B0604020202020204" pitchFamily="34" charset="0"/>
                <a:cs typeface="Arial" panose="020B0604020202020204" pitchFamily="34" charset="0"/>
              </a:rPr>
              <a:t>, and Beautiful Soup.</a:t>
            </a:r>
            <a:endParaRPr lang="en-US" sz="1200" b="1" u="sng" dirty="0">
              <a:latin typeface="Arial" panose="020B0604020202020204" pitchFamily="34" charset="0"/>
              <a:cs typeface="Arial" panose="020B0604020202020204" pitchFamily="34" charset="0"/>
            </a:endParaRPr>
          </a:p>
        </p:txBody>
      </p:sp>
      <p:sp>
        <p:nvSpPr>
          <p:cNvPr id="35" name="Rectangle 34"/>
          <p:cNvSpPr/>
          <p:nvPr/>
        </p:nvSpPr>
        <p:spPr>
          <a:xfrm>
            <a:off x="2957258" y="3048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6" name="TextBox 35"/>
          <p:cNvSpPr txBox="1"/>
          <p:nvPr/>
        </p:nvSpPr>
        <p:spPr>
          <a:xfrm>
            <a:off x="3103919" y="3084161"/>
            <a:ext cx="5870430" cy="677108"/>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10-12: Deep Dive into Databases</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immerse themselves in three-weeks of introductory and advanced work with SQL (MySQL and </a:t>
            </a:r>
            <a:r>
              <a:rPr lang="en-US" sz="1200" dirty="0" err="1">
                <a:latin typeface="Arial" panose="020B0604020202020204" pitchFamily="34" charset="0"/>
                <a:cs typeface="Arial" panose="020B0604020202020204" pitchFamily="34" charset="0"/>
              </a:rPr>
              <a:t>Postgresql</a:t>
            </a:r>
            <a:r>
              <a:rPr lang="en-US" sz="1200" dirty="0">
                <a:latin typeface="Arial" panose="020B0604020202020204" pitchFamily="34" charset="0"/>
                <a:cs typeface="Arial" panose="020B0604020202020204" pitchFamily="34" charset="0"/>
              </a:rPr>
              <a:t>) and </a:t>
            </a:r>
            <a:r>
              <a:rPr lang="en-US" sz="1200" dirty="0" err="1">
                <a:latin typeface="Arial" panose="020B0604020202020204" pitchFamily="34" charset="0"/>
                <a:cs typeface="Arial" panose="020B0604020202020204" pitchFamily="34" charset="0"/>
              </a:rPr>
              <a:t>noSQL</a:t>
            </a:r>
            <a:r>
              <a:rPr lang="en-US" sz="1200" dirty="0">
                <a:latin typeface="Arial" panose="020B0604020202020204" pitchFamily="34" charset="0"/>
                <a:cs typeface="Arial" panose="020B0604020202020204" pitchFamily="34" charset="0"/>
              </a:rPr>
              <a:t> databases (MongoDB). </a:t>
            </a:r>
            <a:endParaRPr lang="en-US" sz="1200" b="1" u="sng" dirty="0">
              <a:latin typeface="Arial" panose="020B0604020202020204" pitchFamily="34" charset="0"/>
              <a:cs typeface="Arial" panose="020B0604020202020204" pitchFamily="34" charset="0"/>
            </a:endParaRPr>
          </a:p>
        </p:txBody>
      </p:sp>
      <p:sp>
        <p:nvSpPr>
          <p:cNvPr id="37" name="Rectangle 36"/>
          <p:cNvSpPr/>
          <p:nvPr/>
        </p:nvSpPr>
        <p:spPr>
          <a:xfrm>
            <a:off x="2957258" y="4171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8" name="TextBox 37"/>
          <p:cNvSpPr txBox="1"/>
          <p:nvPr/>
        </p:nvSpPr>
        <p:spPr>
          <a:xfrm>
            <a:off x="3103919" y="4191000"/>
            <a:ext cx="5672427"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13-17: Web Based Data Visualization</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complete a series of rigorous weeks introducing them on the fundamental tools of web-development (HTML, CSS, JavaScript) and advanced libraries useful for data visualization (D3.js, Leaflet.js)</a:t>
            </a:r>
            <a:endParaRPr lang="en-US" sz="1200" b="1" u="sng" dirty="0">
              <a:latin typeface="Arial" panose="020B0604020202020204" pitchFamily="34" charset="0"/>
              <a:cs typeface="Arial" panose="020B0604020202020204" pitchFamily="34" charset="0"/>
            </a:endParaRPr>
          </a:p>
        </p:txBody>
      </p:sp>
      <p:sp>
        <p:nvSpPr>
          <p:cNvPr id="39" name="Rectangle 38"/>
          <p:cNvSpPr/>
          <p:nvPr/>
        </p:nvSpPr>
        <p:spPr>
          <a:xfrm>
            <a:off x="2943912" y="5314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0" name="TextBox 39"/>
          <p:cNvSpPr txBox="1"/>
          <p:nvPr/>
        </p:nvSpPr>
        <p:spPr>
          <a:xfrm>
            <a:off x="3090573" y="5359939"/>
            <a:ext cx="5824827" cy="861774"/>
          </a:xfrm>
          <a:prstGeom prst="rect">
            <a:avLst/>
          </a:prstGeom>
          <a:noFill/>
        </p:spPr>
        <p:txBody>
          <a:bodyPr wrap="square" rtlCol="0">
            <a:spAutoFit/>
          </a:bodyPr>
          <a:lstStyle/>
          <a:p>
            <a:r>
              <a:rPr lang="en-US" sz="1400" b="1" u="sng">
                <a:latin typeface="Arial" panose="020B0604020202020204" pitchFamily="34" charset="0"/>
                <a:cs typeface="Arial" panose="020B0604020202020204" pitchFamily="34" charset="0"/>
              </a:rPr>
              <a:t>Weeks 20-24</a:t>
            </a:r>
            <a:r>
              <a:rPr lang="en-US" sz="1400" b="1" u="sng" dirty="0">
                <a:latin typeface="Arial" panose="020B0604020202020204" pitchFamily="34" charset="0"/>
                <a:cs typeface="Arial" panose="020B0604020202020204" pitchFamily="34" charset="0"/>
              </a:rPr>
              <a:t>: Final Projects &amp; Advanced Topics</a:t>
            </a:r>
          </a:p>
          <a:p>
            <a:r>
              <a:rPr lang="en-US" sz="1200" dirty="0">
                <a:latin typeface="Arial" panose="020B0604020202020204" pitchFamily="34" charset="0"/>
                <a:cs typeface="Arial" panose="020B0604020202020204" pitchFamily="34" charset="0"/>
              </a:rPr>
              <a:t>Finally, students complete the program by developing a “real-world” data visualization project that applies all they’ve learned. During this time student will be introduced to advanced topics like Tableau, Hadoop, Machine Learning, and R.</a:t>
            </a:r>
            <a:endParaRPr lang="en-US" sz="1200" b="1" u="sng" dirty="0">
              <a:latin typeface="Arial" panose="020B0604020202020204" pitchFamily="34" charset="0"/>
              <a:cs typeface="Arial" panose="020B0604020202020204" pitchFamily="34" charset="0"/>
            </a:endParaRPr>
          </a:p>
        </p:txBody>
      </p:sp>
      <p:sp>
        <p:nvSpPr>
          <p:cNvPr id="41" name="Rectangle 40"/>
          <p:cNvSpPr/>
          <p:nvPr/>
        </p:nvSpPr>
        <p:spPr>
          <a:xfrm>
            <a:off x="152399" y="1889143"/>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2" name="Rectangle 41"/>
          <p:cNvSpPr/>
          <p:nvPr/>
        </p:nvSpPr>
        <p:spPr>
          <a:xfrm>
            <a:off x="152399" y="3057525"/>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3" name="Rectangle 42"/>
          <p:cNvSpPr/>
          <p:nvPr/>
        </p:nvSpPr>
        <p:spPr>
          <a:xfrm>
            <a:off x="152399" y="4191000"/>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4" name="Rectangle 43"/>
          <p:cNvSpPr/>
          <p:nvPr/>
        </p:nvSpPr>
        <p:spPr>
          <a:xfrm>
            <a:off x="152399" y="5306189"/>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pic>
        <p:nvPicPr>
          <p:cNvPr id="3" name="Picture 2"/>
          <p:cNvPicPr>
            <a:picLocks noChangeAspect="1"/>
          </p:cNvPicPr>
          <p:nvPr/>
        </p:nvPicPr>
        <p:blipFill>
          <a:blip r:embed="rId3"/>
          <a:stretch>
            <a:fillRect/>
          </a:stretch>
        </p:blipFill>
        <p:spPr>
          <a:xfrm>
            <a:off x="1121179" y="1921905"/>
            <a:ext cx="693542" cy="875787"/>
          </a:xfrm>
          <a:prstGeom prst="rect">
            <a:avLst/>
          </a:prstGeom>
        </p:spPr>
      </p:pic>
      <p:pic>
        <p:nvPicPr>
          <p:cNvPr id="1026" name="Picture 2" descr="Read &quot;Python for Data Analysis&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1085" y="1931430"/>
            <a:ext cx="669938" cy="88021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ad &quot;Python: Journey from Novice to Expert&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622" y="1921905"/>
            <a:ext cx="710360" cy="875787"/>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Cover of Visual Storytelling with D3: An Introduction to Data Visualization in JavaScrip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879" y="4205728"/>
            <a:ext cx="677451" cy="87782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Cover of Leaflet.js Essential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8030" y="4220268"/>
            <a:ext cx="713232" cy="877824"/>
          </a:xfrm>
          <a:prstGeom prst="rect">
            <a:avLst/>
          </a:prstGeom>
          <a:noFill/>
          <a:extLst>
            <a:ext uri="{909E8E84-426E-40dd-AFC4-6F175D3DCCD1}">
              <a14:hiddenFill xmlns="" xmlns:a14="http://schemas.microsoft.com/office/drawing/2010/main">
                <a:solidFill>
                  <a:srgbClr val="FFFFFF"/>
                </a:solidFill>
              </a14:hiddenFill>
            </a:ext>
          </a:extLst>
        </p:spPr>
      </p:pic>
      <p:pic>
        <p:nvPicPr>
          <p:cNvPr id="1034" name="Picture 10" descr="Cover of JavaScript and JQuery: Interactive Front-End Web Develop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622" y="4220268"/>
            <a:ext cx="697455" cy="863284"/>
          </a:xfrm>
          <a:prstGeom prst="rect">
            <a:avLst/>
          </a:prstGeom>
          <a:noFill/>
          <a:extLst>
            <a:ext uri="{909E8E84-426E-40dd-AFC4-6F175D3DCCD1}">
              <a14:hiddenFill xmlns="" xmlns:a14="http://schemas.microsoft.com/office/drawing/2010/main">
                <a:solidFill>
                  <a:srgbClr val="FFFFFF"/>
                </a:solidFill>
              </a14:hiddenFill>
            </a:ext>
          </a:extLst>
        </p:spPr>
      </p:pic>
      <p:pic>
        <p:nvPicPr>
          <p:cNvPr id="1036" name="Picture 12" descr="Cover of Sams Teach Yourself SQL in 10 Minutes, Fourth Edi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621" y="3086793"/>
            <a:ext cx="697455" cy="877824"/>
          </a:xfrm>
          <a:prstGeom prst="rect">
            <a:avLst/>
          </a:prstGeom>
          <a:noFill/>
          <a:extLst>
            <a:ext uri="{909E8E84-426E-40dd-AFC4-6F175D3DCCD1}">
              <a14:hiddenFill xmlns="" xmlns:a14="http://schemas.microsoft.com/office/drawing/2010/main">
                <a:solidFill>
                  <a:srgbClr val="FFFFFF"/>
                </a:solidFill>
              </a14:hiddenFill>
            </a:ext>
          </a:extLst>
        </p:spPr>
      </p:pic>
      <p:pic>
        <p:nvPicPr>
          <p:cNvPr id="1038" name="Picture 14" descr="Cover of Practical MongoDB: Architecting, Developing, and Administering MongoDB"/>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8497" y="3103211"/>
            <a:ext cx="692526" cy="852340"/>
          </a:xfrm>
          <a:prstGeom prst="rect">
            <a:avLst/>
          </a:prstGeom>
          <a:noFill/>
          <a:extLst>
            <a:ext uri="{909E8E84-426E-40dd-AFC4-6F175D3DCCD1}">
              <a14:hiddenFill xmlns="" xmlns:a14="http://schemas.microsoft.com/office/drawing/2010/main">
                <a:solidFill>
                  <a:srgbClr val="FFFFFF"/>
                </a:solidFill>
              </a14:hiddenFill>
            </a:ext>
          </a:extLst>
        </p:spPr>
      </p:pic>
      <p:pic>
        <p:nvPicPr>
          <p:cNvPr id="1040" name="Picture 16" descr="Cover of Learning MySQL and MariaDB"/>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6811" y="3076575"/>
            <a:ext cx="667910" cy="877824"/>
          </a:xfrm>
          <a:prstGeom prst="rect">
            <a:avLst/>
          </a:prstGeom>
          <a:noFill/>
          <a:extLst>
            <a:ext uri="{909E8E84-426E-40dd-AFC4-6F175D3DCCD1}">
              <a14:hiddenFill xmlns="" xmlns:a14="http://schemas.microsoft.com/office/drawing/2010/main">
                <a:solidFill>
                  <a:srgbClr val="FFFFFF"/>
                </a:solidFill>
              </a14:hiddenFill>
            </a:ext>
          </a:extLst>
        </p:spPr>
      </p:pic>
      <p:pic>
        <p:nvPicPr>
          <p:cNvPr id="1042" name="Picture 18" descr="Cover of Introduction to Machine Learning with Pyth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53113" y="5351914"/>
            <a:ext cx="667910" cy="877824"/>
          </a:xfrm>
          <a:prstGeom prst="rect">
            <a:avLst/>
          </a:prstGeom>
          <a:noFill/>
          <a:extLst>
            <a:ext uri="{909E8E84-426E-40dd-AFC4-6F175D3DCCD1}">
              <a14:hiddenFill xmlns="" xmlns:a14="http://schemas.microsoft.com/office/drawing/2010/main">
                <a:solidFill>
                  <a:srgbClr val="FFFFFF"/>
                </a:solidFill>
              </a14:hiddenFill>
            </a:ext>
          </a:extLst>
        </p:spPr>
      </p:pic>
      <p:pic>
        <p:nvPicPr>
          <p:cNvPr id="1044" name="Picture 20" descr="Cover of Tableau Your Data!: Fast and Easy Visual Analysis with Tableau Softwar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8072" y="5351914"/>
            <a:ext cx="709202" cy="877824"/>
          </a:xfrm>
          <a:prstGeom prst="rect">
            <a:avLst/>
          </a:prstGeom>
          <a:noFill/>
          <a:extLst>
            <a:ext uri="{909E8E84-426E-40dd-AFC4-6F175D3DCCD1}">
              <a14:hiddenFill xmlns="" xmlns:a14="http://schemas.microsoft.com/office/drawing/2010/main">
                <a:solidFill>
                  <a:srgbClr val="FFFFFF"/>
                </a:solidFill>
              </a14:hiddenFill>
            </a:ext>
          </a:extLst>
        </p:spPr>
      </p:pic>
      <p:pic>
        <p:nvPicPr>
          <p:cNvPr id="1046" name="Picture 22" descr="Cover of Hadoop: The Definitive Guide, 4th Editi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6811" y="5365341"/>
            <a:ext cx="667910" cy="877824"/>
          </a:xfrm>
          <a:prstGeom prst="rect">
            <a:avLst/>
          </a:prstGeom>
          <a:noFill/>
          <a:extLst>
            <a:ext uri="{909E8E84-426E-40dd-AFC4-6F175D3DCCD1}">
              <a14:hiddenFill xmlns="" xmlns:a14="http://schemas.microsoft.com/office/drawing/2010/main">
                <a:solidFill>
                  <a:srgbClr val="FFFFFF"/>
                </a:solidFill>
              </a14:hiddenFill>
            </a:ext>
          </a:extLst>
        </p:spPr>
      </p:pic>
      <p:pic>
        <p:nvPicPr>
          <p:cNvPr id="1048" name="Picture 24" descr="Cover of Advanced Excel Essential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4199" y="858774"/>
            <a:ext cx="717308" cy="877824"/>
          </a:xfrm>
          <a:prstGeom prst="rect">
            <a:avLst/>
          </a:prstGeom>
          <a:noFill/>
          <a:extLst>
            <a:ext uri="{909E8E84-426E-40dd-AFC4-6F175D3DCCD1}">
              <a14:hiddenFill xmlns="" xmlns:a14="http://schemas.microsoft.com/office/drawing/2010/main">
                <a:solidFill>
                  <a:srgbClr val="FFFFFF"/>
                </a:solidFill>
              </a14:hiddenFill>
            </a:ext>
          </a:extLst>
        </p:spPr>
      </p:pic>
      <p:pic>
        <p:nvPicPr>
          <p:cNvPr id="1050" name="Picture 26" descr="Cover of Excel Data Analysis: Your visual blueprint for analyzing data, charts, and PivotTables, 4th Editi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298" y="850969"/>
            <a:ext cx="701278" cy="877824"/>
          </a:xfrm>
          <a:prstGeom prst="rect">
            <a:avLst/>
          </a:prstGeom>
          <a:noFill/>
          <a:extLst>
            <a:ext uri="{909E8E84-426E-40dd-AFC4-6F175D3DCCD1}">
              <a14:hiddenFill xmlns="" xmlns:a14="http://schemas.microsoft.com/office/drawing/2010/main">
                <a:solidFill>
                  <a:srgbClr val="FFFFFF"/>
                </a:solidFill>
              </a14:hiddenFill>
            </a:ext>
          </a:extLst>
        </p:spPr>
      </p:pic>
      <p:pic>
        <p:nvPicPr>
          <p:cNvPr id="1052" name="Picture 28" descr="Cover of Creating a Data-Driven Organizati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8621" y="858774"/>
            <a:ext cx="697455" cy="87782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5334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normAutofit/>
          </a:bodyPr>
          <a:lstStyle/>
          <a:p>
            <a:r>
              <a:rPr lang="en-US" dirty="0"/>
              <a:t>Example Activity: Subway Delays… According to </a:t>
            </a:r>
            <a:r>
              <a:rPr lang="en-US" i="1" dirty="0"/>
              <a:t>Twitter</a:t>
            </a:r>
          </a:p>
        </p:txBody>
      </p:sp>
      <p:sp>
        <p:nvSpPr>
          <p:cNvPr id="19" name="Content Placeholder 2"/>
          <p:cNvSpPr txBox="1">
            <a:spLocks/>
          </p:cNvSpPr>
          <p:nvPr/>
        </p:nvSpPr>
        <p:spPr>
          <a:xfrm>
            <a:off x="304800" y="5097549"/>
            <a:ext cx="8534400" cy="129540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We’ll utilize Twitter Data online to assess which NYC trains are most likely to be delayed. We will be using Python Pandas, Tweepy, Twitter’s API, and Matplotlib to convert tweet data into meaningful graphs.</a:t>
            </a:r>
          </a:p>
        </p:txBody>
      </p:sp>
      <p:pic>
        <p:nvPicPr>
          <p:cNvPr id="8" name="Picture 7"/>
          <p:cNvPicPr>
            <a:picLocks noChangeAspect="1"/>
          </p:cNvPicPr>
          <p:nvPr/>
        </p:nvPicPr>
        <p:blipFill>
          <a:blip r:embed="rId3"/>
          <a:stretch>
            <a:fillRect/>
          </a:stretch>
        </p:blipFill>
        <p:spPr>
          <a:xfrm>
            <a:off x="4572000" y="1264971"/>
            <a:ext cx="4495800" cy="3383229"/>
          </a:xfrm>
          <a:prstGeom prst="rect">
            <a:avLst/>
          </a:prstGeom>
        </p:spPr>
      </p:pic>
      <p:pic>
        <p:nvPicPr>
          <p:cNvPr id="15" name="Picture 14"/>
          <p:cNvPicPr>
            <a:picLocks noChangeAspect="1"/>
          </p:cNvPicPr>
          <p:nvPr/>
        </p:nvPicPr>
        <p:blipFill>
          <a:blip r:embed="rId4"/>
          <a:stretch>
            <a:fillRect/>
          </a:stretch>
        </p:blipFill>
        <p:spPr>
          <a:xfrm>
            <a:off x="330200" y="815622"/>
            <a:ext cx="4281296" cy="3832578"/>
          </a:xfrm>
          <a:prstGeom prst="rect">
            <a:avLst/>
          </a:prstGeom>
        </p:spPr>
      </p:pic>
    </p:spTree>
    <p:extLst>
      <p:ext uri="{BB962C8B-B14F-4D97-AF65-F5344CB8AC3E}">
        <p14:creationId xmlns:p14="http://schemas.microsoft.com/office/powerpoint/2010/main" val="1061984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Activity: McDonalds Map (Carto)</a:t>
            </a:r>
          </a:p>
        </p:txBody>
      </p:sp>
      <p:pic>
        <p:nvPicPr>
          <p:cNvPr id="8194" name="Picture 2" descr="03-Mcdonalds-Intensit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512" y="807463"/>
            <a:ext cx="8534400" cy="428053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Content Placeholder 2"/>
          <p:cNvSpPr txBox="1">
            <a:spLocks/>
          </p:cNvSpPr>
          <p:nvPr/>
        </p:nvSpPr>
        <p:spPr>
          <a:xfrm>
            <a:off x="304800" y="5097549"/>
            <a:ext cx="8534400" cy="1227051"/>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We’ll be using publicly available data to create interactive dashboards of all McDonalds across the country using easy-to-use visualization tools like Carto.</a:t>
            </a:r>
          </a:p>
        </p:txBody>
      </p:sp>
    </p:spTree>
    <p:extLst>
      <p:ext uri="{BB962C8B-B14F-4D97-AF65-F5344CB8AC3E}">
        <p14:creationId xmlns:p14="http://schemas.microsoft.com/office/powerpoint/2010/main" val="263575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Activity: Banking Deserts</a:t>
            </a:r>
          </a:p>
        </p:txBody>
      </p:sp>
      <p:pic>
        <p:nvPicPr>
          <p:cNvPr id="6" name="Picture 5"/>
          <p:cNvPicPr>
            <a:picLocks noChangeAspect="1"/>
          </p:cNvPicPr>
          <p:nvPr/>
        </p:nvPicPr>
        <p:blipFill>
          <a:blip r:embed="rId3"/>
          <a:stretch>
            <a:fillRect/>
          </a:stretch>
        </p:blipFill>
        <p:spPr>
          <a:xfrm>
            <a:off x="304800" y="852310"/>
            <a:ext cx="6995121" cy="5472289"/>
          </a:xfrm>
          <a:prstGeom prst="rect">
            <a:avLst/>
          </a:prstGeom>
        </p:spPr>
      </p:pic>
      <p:sp>
        <p:nvSpPr>
          <p:cNvPr id="7" name="Content Placeholder 2"/>
          <p:cNvSpPr txBox="1">
            <a:spLocks/>
          </p:cNvSpPr>
          <p:nvPr/>
        </p:nvSpPr>
        <p:spPr>
          <a:xfrm>
            <a:off x="6553200" y="2209800"/>
            <a:ext cx="2514600" cy="2465919"/>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And we’ll be using a variety of public demographic data and APIs to </a:t>
            </a:r>
            <a:r>
              <a:rPr lang="en-US" sz="2000">
                <a:latin typeface="Arial" panose="020B0604020202020204" pitchFamily="34" charset="0"/>
                <a:cs typeface="Arial" panose="020B0604020202020204" pitchFamily="34" charset="0"/>
              </a:rPr>
              <a:t>explain many real-world social phenomena.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1261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lstStyle/>
          <a:p>
            <a:r>
              <a:rPr lang="en-US" dirty="0"/>
              <a:t>Example Activity: Banking Deserts</a:t>
            </a:r>
          </a:p>
        </p:txBody>
      </p:sp>
      <p:sp>
        <p:nvSpPr>
          <p:cNvPr id="5" name="AutoShape 4" descr="Images/08-Banking4.png"/>
          <p:cNvSpPr>
            <a:spLocks noChangeAspect="1" noChangeArrowheads="1"/>
          </p:cNvSpPr>
          <p:nvPr/>
        </p:nvSpPr>
        <p:spPr bwMode="auto">
          <a:xfrm>
            <a:off x="4419600" y="3276600"/>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08-Banking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2311" y="2362200"/>
            <a:ext cx="4362459" cy="3146197"/>
          </a:xfrm>
          <a:prstGeom prst="rect">
            <a:avLst/>
          </a:prstGeom>
          <a:noFill/>
          <a:extLst>
            <a:ext uri="{909E8E84-426E-40dd-AFC4-6F175D3DCCD1}">
              <a14:hiddenFill xmlns="" xmlns:a14="http://schemas.microsoft.com/office/drawing/2010/main">
                <a:solidFill>
                  <a:srgbClr val="FFFFFF"/>
                </a:solidFill>
              </a14:hiddenFill>
            </a:ext>
          </a:extLst>
        </p:spPr>
      </p:pic>
      <p:pic>
        <p:nvPicPr>
          <p:cNvPr id="4104" name="Picture 8" descr="08-Banking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287" y="2362201"/>
            <a:ext cx="4425113" cy="307593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1361228" y="853022"/>
            <a:ext cx="2556017" cy="1284008"/>
          </a:xfrm>
          <a:prstGeom prst="rect">
            <a:avLst/>
          </a:prstGeom>
        </p:spPr>
      </p:pic>
      <p:sp>
        <p:nvSpPr>
          <p:cNvPr id="10" name="Plus Sign 9"/>
          <p:cNvSpPr/>
          <p:nvPr/>
        </p:nvSpPr>
        <p:spPr>
          <a:xfrm>
            <a:off x="4191000" y="1058593"/>
            <a:ext cx="990600" cy="87286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6" name="Picture 10" descr="https://upload.wikimedia.org/wikipedia/commons/thumb/3/3f/US-Census-2010Logo.svg/720px-US-Census-2010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27133" y="932755"/>
            <a:ext cx="2365022" cy="1290908"/>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Content Placeholder 2"/>
          <p:cNvSpPr txBox="1">
            <a:spLocks/>
          </p:cNvSpPr>
          <p:nvPr/>
        </p:nvSpPr>
        <p:spPr>
          <a:xfrm>
            <a:off x="304800" y="5486400"/>
            <a:ext cx="8719970" cy="101687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a:latin typeface="Arial" panose="020B0604020202020204" pitchFamily="34" charset="0"/>
                <a:cs typeface="Arial" panose="020B0604020202020204" pitchFamily="34" charset="0"/>
              </a:rPr>
              <a:t>We’ll be utilizing data from sources like the US Census, Google Maps, and more to dredge out insights on poverty, discrimination, and </a:t>
            </a:r>
            <a:r>
              <a:rPr lang="en-US" sz="1800">
                <a:latin typeface="Arial" panose="020B0604020202020204" pitchFamily="34" charset="0"/>
                <a:cs typeface="Arial" panose="020B0604020202020204" pitchFamily="34" charset="0"/>
              </a:rPr>
              <a:t>the impact of changing economies.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8459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 … ?</a:t>
            </a:r>
          </a:p>
        </p:txBody>
      </p:sp>
      <p:sp>
        <p:nvSpPr>
          <p:cNvPr id="9" name="Shape 70"/>
          <p:cNvSpPr txBox="1">
            <a:spLocks/>
          </p:cNvSpPr>
          <p:nvPr/>
        </p:nvSpPr>
        <p:spPr>
          <a:xfrm>
            <a:off x="196850" y="760691"/>
            <a:ext cx="8947150" cy="2820709"/>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Ashish </a:t>
            </a:r>
            <a:r>
              <a:rPr lang="en-US" sz="2800" b="1" u="sng" dirty="0" err="1">
                <a:latin typeface="Arial" panose="020B0604020202020204" pitchFamily="34" charset="0"/>
                <a:ea typeface="Roboto" panose="02000000000000000000" pitchFamily="2" charset="0"/>
                <a:cs typeface="Arial" panose="020B0604020202020204" pitchFamily="34" charset="0"/>
              </a:rPr>
              <a:t>Nachane</a:t>
            </a:r>
            <a:r>
              <a:rPr lang="en-US" sz="2800" b="1" u="sng" dirty="0">
                <a:latin typeface="Arial" panose="020B0604020202020204" pitchFamily="34" charset="0"/>
                <a:ea typeface="Roboto" panose="02000000000000000000" pitchFamily="2" charset="0"/>
                <a:cs typeface="Arial" panose="020B0604020202020204" pitchFamily="34" charset="0"/>
              </a:rPr>
              <a:t> – aa-</a:t>
            </a:r>
            <a:r>
              <a:rPr lang="en-US" sz="2800" b="1" u="sng" dirty="0" err="1">
                <a:latin typeface="Arial" panose="020B0604020202020204" pitchFamily="34" charset="0"/>
                <a:ea typeface="Roboto" panose="02000000000000000000" pitchFamily="2" charset="0"/>
                <a:cs typeface="Arial" panose="020B0604020202020204" pitchFamily="34" charset="0"/>
              </a:rPr>
              <a:t>shi</a:t>
            </a:r>
            <a:r>
              <a:rPr lang="en-US" sz="2800" b="1" u="sng" dirty="0">
                <a:latin typeface="Arial" panose="020B0604020202020204" pitchFamily="34" charset="0"/>
                <a:ea typeface="Roboto" panose="02000000000000000000" pitchFamily="2" charset="0"/>
                <a:cs typeface="Arial" panose="020B0604020202020204" pitchFamily="34" charset="0"/>
              </a:rPr>
              <a:t>-</a:t>
            </a:r>
            <a:r>
              <a:rPr lang="en-US" sz="2800" b="1" u="sng" dirty="0" err="1">
                <a:latin typeface="Arial" panose="020B0604020202020204" pitchFamily="34" charset="0"/>
                <a:ea typeface="Roboto" panose="02000000000000000000" pitchFamily="2" charset="0"/>
                <a:cs typeface="Arial" panose="020B0604020202020204" pitchFamily="34" charset="0"/>
              </a:rPr>
              <a:t>sh</a:t>
            </a:r>
            <a:r>
              <a:rPr lang="en-US" sz="2800" b="1" u="sng" dirty="0">
                <a:latin typeface="Arial" panose="020B0604020202020204" pitchFamily="34" charset="0"/>
                <a:ea typeface="Roboto" panose="02000000000000000000" pitchFamily="2" charset="0"/>
                <a:cs typeface="Arial" panose="020B0604020202020204" pitchFamily="34" charset="0"/>
              </a:rPr>
              <a:t> nah-</a:t>
            </a:r>
            <a:r>
              <a:rPr lang="en-US" sz="2800" b="1" u="sng" dirty="0" err="1">
                <a:latin typeface="Arial" panose="020B0604020202020204" pitchFamily="34" charset="0"/>
                <a:ea typeface="Roboto" panose="02000000000000000000" pitchFamily="2" charset="0"/>
                <a:cs typeface="Arial" panose="020B0604020202020204" pitchFamily="34" charset="0"/>
              </a:rPr>
              <a:t>chaa</a:t>
            </a:r>
            <a:r>
              <a:rPr lang="en-US" sz="2800" b="1" u="sng" dirty="0">
                <a:latin typeface="Arial" panose="020B0604020202020204" pitchFamily="34" charset="0"/>
                <a:ea typeface="Roboto" panose="02000000000000000000" pitchFamily="2" charset="0"/>
                <a:cs typeface="Arial" panose="020B0604020202020204" pitchFamily="34" charset="0"/>
              </a:rPr>
              <a:t>-</a:t>
            </a:r>
            <a:r>
              <a:rPr lang="en-US" sz="2800" b="1" u="sng" dirty="0" err="1">
                <a:latin typeface="Arial" panose="020B0604020202020204" pitchFamily="34" charset="0"/>
                <a:ea typeface="Roboto" panose="02000000000000000000" pitchFamily="2" charset="0"/>
                <a:cs typeface="Arial" panose="020B0604020202020204" pitchFamily="34" charset="0"/>
              </a:rPr>
              <a:t>ney</a:t>
            </a:r>
            <a:endParaRPr 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From Mumbai /Bombay - India</a:t>
            </a:r>
            <a:endParaRPr lang="en"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Currently - Director, Analytics </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dirty="0">
                <a:latin typeface="Arial" panose="020B0604020202020204" pitchFamily="34" charset="0"/>
                <a:ea typeface="Roboto" panose="02000000000000000000" pitchFamily="2" charset="0"/>
                <a:cs typeface="Arial" panose="020B0604020202020204" pitchFamily="34" charset="0"/>
              </a:rPr>
              <a:t>Over </a:t>
            </a:r>
            <a:r>
              <a:rPr lang="en-US" dirty="0">
                <a:latin typeface="Arial" panose="020B0604020202020204" pitchFamily="34" charset="0"/>
                <a:ea typeface="Roboto" panose="02000000000000000000" pitchFamily="2" charset="0"/>
                <a:cs typeface="Arial" panose="020B0604020202020204" pitchFamily="34" charset="0"/>
              </a:rPr>
              <a:t>25 </a:t>
            </a:r>
            <a:r>
              <a:rPr lang="en" dirty="0">
                <a:latin typeface="Arial" panose="020B0604020202020204" pitchFamily="34" charset="0"/>
                <a:ea typeface="Roboto" panose="02000000000000000000" pitchFamily="2" charset="0"/>
                <a:cs typeface="Arial" panose="020B0604020202020204" pitchFamily="34" charset="0"/>
              </a:rPr>
              <a:t>years data wrangling </a:t>
            </a:r>
            <a:r>
              <a:rPr lang="en" sz="1600" dirty="0">
                <a:latin typeface="Arial" panose="020B0604020202020204" pitchFamily="34" charset="0"/>
                <a:ea typeface="Roboto" panose="02000000000000000000" pitchFamily="2" charset="0"/>
                <a:cs typeface="Arial" panose="020B0604020202020204" pitchFamily="34" charset="0"/>
              </a:rPr>
              <a:t>(</a:t>
            </a:r>
            <a:r>
              <a:rPr lang="en-US" sz="1600" dirty="0">
                <a:latin typeface="Arial" panose="020B0604020202020204" pitchFamily="34" charset="0"/>
                <a:ea typeface="Roboto" panose="02000000000000000000" pitchFamily="2" charset="0"/>
                <a:cs typeface="Arial" panose="020B0604020202020204" pitchFamily="34" charset="0"/>
              </a:rPr>
              <a:t>yes I am </a:t>
            </a:r>
            <a:r>
              <a:rPr lang="en-US" sz="1600" dirty="0" err="1">
                <a:latin typeface="Arial" panose="020B0604020202020204" pitchFamily="34" charset="0"/>
                <a:ea typeface="Roboto" panose="02000000000000000000" pitchFamily="2" charset="0"/>
                <a:cs typeface="Arial" panose="020B0604020202020204" pitchFamily="34" charset="0"/>
              </a:rPr>
              <a:t>binardy</a:t>
            </a:r>
            <a:r>
              <a:rPr lang="en-US" sz="1600" dirty="0">
                <a:latin typeface="Arial" panose="020B0604020202020204" pitchFamily="34" charset="0"/>
                <a:ea typeface="Roboto" panose="02000000000000000000" pitchFamily="2" charset="0"/>
                <a:cs typeface="Arial" panose="020B0604020202020204" pitchFamily="34" charset="0"/>
              </a:rPr>
              <a:t>)</a:t>
            </a:r>
            <a:endParaRPr lang="en" sz="1600" dirty="0">
              <a:latin typeface="Arial" panose="020B0604020202020204" pitchFamily="34" charset="0"/>
              <a:ea typeface="Roboto" panose="02000000000000000000" pitchFamily="2" charset="0"/>
              <a:cs typeface="Arial" panose="020B0604020202020204" pitchFamily="34" charset="0"/>
            </a:endParaRPr>
          </a:p>
          <a:p>
            <a:pPr marL="985838" lvl="1" indent="-457200">
              <a:spcBef>
                <a:spcPts val="0"/>
              </a:spcBef>
            </a:pPr>
            <a:r>
              <a:rPr lang="en" sz="1200" dirty="0">
                <a:latin typeface="Arial" panose="020B0604020202020204" pitchFamily="34" charset="0"/>
                <a:ea typeface="Roboto" panose="02000000000000000000" pitchFamily="2" charset="0"/>
                <a:cs typeface="Arial" panose="020B0604020202020204" pitchFamily="34" charset="0"/>
              </a:rPr>
              <a:t>Grown up in data but came of age </a:t>
            </a:r>
            <a:r>
              <a:rPr lang="en-US" sz="1200" dirty="0">
                <a:latin typeface="Arial" panose="020B0604020202020204" pitchFamily="34" charset="0"/>
                <a:ea typeface="Roboto" panose="02000000000000000000" pitchFamily="2" charset="0"/>
                <a:cs typeface="Arial" panose="020B0604020202020204" pitchFamily="34" charset="0"/>
              </a:rPr>
              <a:t>in analytics</a:t>
            </a:r>
            <a:endParaRPr lang="en" sz="12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b="1" dirty="0">
              <a:latin typeface="Arial" panose="020B0604020202020204" pitchFamily="34" charset="0"/>
              <a:ea typeface="Roboto" panose="02000000000000000000" pitchFamily="2" charset="0"/>
              <a:cs typeface="Arial" panose="020B0604020202020204" pitchFamily="34" charset="0"/>
            </a:endParaRPr>
          </a:p>
        </p:txBody>
      </p:sp>
      <p:sp>
        <p:nvSpPr>
          <p:cNvPr id="10" name="Rectangle 9"/>
          <p:cNvSpPr/>
          <p:nvPr/>
        </p:nvSpPr>
        <p:spPr>
          <a:xfrm>
            <a:off x="4361984" y="3881318"/>
            <a:ext cx="4477215" cy="1938992"/>
          </a:xfrm>
          <a:prstGeom prst="rect">
            <a:avLst/>
          </a:prstGeom>
        </p:spPr>
        <p:txBody>
          <a:bodyPr wrap="square">
            <a:spAutoFit/>
          </a:bodyPr>
          <a:lstStyle/>
          <a:p>
            <a:pPr marL="6858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Love to read, hike &amp; bike</a:t>
            </a:r>
          </a:p>
          <a:p>
            <a:pPr marL="2286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Keep things light!</a:t>
            </a:r>
          </a:p>
          <a:p>
            <a:pPr marL="6858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Absolutely love teaching!</a:t>
            </a:r>
            <a:endParaRPr lang="en" sz="2400" dirty="0">
              <a:latin typeface="Arial" panose="020B0604020202020204" pitchFamily="34" charset="0"/>
              <a:ea typeface="Roboto" panose="02000000000000000000" pitchFamily="2" charset="0"/>
              <a:cs typeface="Arial" panose="020B0604020202020204" pitchFamily="34" charset="0"/>
            </a:endParaRPr>
          </a:p>
        </p:txBody>
      </p:sp>
      <p:sp>
        <p:nvSpPr>
          <p:cNvPr id="4" name="TextBox 3"/>
          <p:cNvSpPr txBox="1"/>
          <p:nvPr/>
        </p:nvSpPr>
        <p:spPr>
          <a:xfrm>
            <a:off x="838200" y="4495800"/>
            <a:ext cx="2331985" cy="830997"/>
          </a:xfrm>
          <a:prstGeom prst="rect">
            <a:avLst/>
          </a:prstGeom>
          <a:noFill/>
        </p:spPr>
        <p:txBody>
          <a:bodyPr wrap="none" rtlCol="0">
            <a:spAutoFit/>
          </a:bodyPr>
          <a:lstStyle/>
          <a:p>
            <a:pPr algn="ctr"/>
            <a:r>
              <a:rPr lang="en-US" sz="2400" dirty="0">
                <a:solidFill>
                  <a:schemeClr val="bg1"/>
                </a:solidFill>
              </a:rPr>
              <a:t>YOUR PHOTO </a:t>
            </a:r>
          </a:p>
          <a:p>
            <a:pPr algn="ctr"/>
            <a:r>
              <a:rPr lang="en-US" sz="2400" dirty="0">
                <a:solidFill>
                  <a:schemeClr val="bg1"/>
                </a:solidFill>
              </a:rPr>
              <a:t>GOES HERE</a:t>
            </a:r>
          </a:p>
        </p:txBody>
      </p:sp>
      <p:pic>
        <p:nvPicPr>
          <p:cNvPr id="1026" name="Picture 2" descr="https://render.bitstrips.com/v2/cpanel/7134df11-3d85-4e98-8a30-0784e071dcb1-04b3f261-4cff-4a1d-807c-a4dad29adaad-v1.png?transparent=1&amp;palette=1">
            <a:extLst>
              <a:ext uri="{FF2B5EF4-FFF2-40B4-BE49-F238E27FC236}">
                <a16:creationId xmlns:a16="http://schemas.microsoft.com/office/drawing/2014/main" id="{816F4436-44D1-4A3B-BAEF-58B58AACC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25397"/>
            <a:ext cx="289560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1289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We</a:t>
            </a:r>
            <a:r>
              <a:rPr lang="mr-IN" sz="4200" dirty="0"/>
              <a:t>’</a:t>
            </a:r>
            <a:r>
              <a:rPr lang="en-US" sz="4200" dirty="0" err="1"/>
              <a:t>ve</a:t>
            </a:r>
            <a:r>
              <a:rPr lang="en-US" sz="4200" dirty="0"/>
              <a:t> got a </a:t>
            </a:r>
            <a:r>
              <a:rPr lang="en-US" sz="4200" u="sng" dirty="0"/>
              <a:t>long</a:t>
            </a:r>
            <a:r>
              <a:rPr lang="en-US" sz="4200" dirty="0"/>
              <a:t> ways to go</a:t>
            </a:r>
            <a:r>
              <a:rPr lang="mr-IN" sz="4200" dirty="0"/>
              <a:t>…</a:t>
            </a:r>
            <a:endParaRPr lang="en-US" sz="4200" b="0" dirty="0"/>
          </a:p>
        </p:txBody>
      </p:sp>
    </p:spTree>
    <p:extLst>
      <p:ext uri="{BB962C8B-B14F-4D97-AF65-F5344CB8AC3E}">
        <p14:creationId xmlns:p14="http://schemas.microsoft.com/office/powerpoint/2010/main" val="80941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Helpful Tips</a:t>
            </a:r>
          </a:p>
        </p:txBody>
      </p:sp>
    </p:spTree>
    <p:extLst>
      <p:ext uri="{BB962C8B-B14F-4D97-AF65-F5344CB8AC3E}">
        <p14:creationId xmlns:p14="http://schemas.microsoft.com/office/powerpoint/2010/main" val="7514764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1. Embrace Your Inner Toddler</a:t>
            </a:r>
          </a:p>
        </p:txBody>
      </p:sp>
      <p:pic>
        <p:nvPicPr>
          <p:cNvPr id="4" name="Picture 3"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42340" y="762000"/>
            <a:ext cx="8211719" cy="547774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p:cNvSpPr txBox="1"/>
          <p:nvPr/>
        </p:nvSpPr>
        <p:spPr>
          <a:xfrm>
            <a:off x="6248400" y="1219200"/>
            <a:ext cx="2351926" cy="369332"/>
          </a:xfrm>
          <a:prstGeom prst="rect">
            <a:avLst/>
          </a:prstGeom>
          <a:noFill/>
        </p:spPr>
        <p:txBody>
          <a:bodyPr wrap="none" rtlCol="0">
            <a:spAutoFit/>
          </a:bodyPr>
          <a:lstStyle/>
          <a:p>
            <a:r>
              <a:rPr lang="en-US" b="1" dirty="0"/>
              <a:t>This should be you.</a:t>
            </a:r>
          </a:p>
        </p:txBody>
      </p:sp>
      <p:cxnSp>
        <p:nvCxnSpPr>
          <p:cNvPr id="8" name="Straight Arrow Connector 7"/>
          <p:cNvCxnSpPr/>
          <p:nvPr/>
        </p:nvCxnSpPr>
        <p:spPr>
          <a:xfrm flipH="1">
            <a:off x="6096000" y="1588532"/>
            <a:ext cx="990600" cy="849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2454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pic>
        <p:nvPicPr>
          <p:cNvPr id="3" name="Picture 2"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990600"/>
            <a:ext cx="9154101" cy="524590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3421275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sp>
        <p:nvSpPr>
          <p:cNvPr id="6" name="Rectangle 5"/>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a:xfrm>
            <a:off x="457200" y="8382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4699336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3. Relish the Novice Experience</a:t>
            </a:r>
          </a:p>
        </p:txBody>
      </p:sp>
      <p:pic>
        <p:nvPicPr>
          <p:cNvPr id="4" name="Picture 3"/>
          <p:cNvPicPr>
            <a:picLocks noChangeAspect="1"/>
          </p:cNvPicPr>
          <p:nvPr/>
        </p:nvPicPr>
        <p:blipFill>
          <a:blip r:embed="rId3"/>
          <a:stretch>
            <a:fillRect/>
          </a:stretch>
        </p:blipFill>
        <p:spPr>
          <a:xfrm>
            <a:off x="296333" y="1108190"/>
            <a:ext cx="8552481" cy="4191000"/>
          </a:xfrm>
          <a:prstGeom prst="rect">
            <a:avLst/>
          </a:prstGeom>
        </p:spPr>
      </p:pic>
      <p:sp>
        <p:nvSpPr>
          <p:cNvPr id="9" name="TextBox 8"/>
          <p:cNvSpPr txBox="1"/>
          <p:nvPr/>
        </p:nvSpPr>
        <p:spPr>
          <a:xfrm>
            <a:off x="304800" y="5525869"/>
            <a:ext cx="8544014" cy="646331"/>
          </a:xfrm>
          <a:prstGeom prst="rect">
            <a:avLst/>
          </a:prstGeom>
          <a:noFill/>
        </p:spPr>
        <p:txBody>
          <a:bodyPr wrap="square" rtlCol="0">
            <a:spAutoFit/>
          </a:bodyPr>
          <a:lstStyle/>
          <a:p>
            <a:pPr algn="ctr"/>
            <a:r>
              <a:rPr lang="en-US" sz="3600" dirty="0"/>
              <a:t>Expect a </a:t>
            </a:r>
            <a:r>
              <a:rPr lang="en-US" sz="3600" i="1" dirty="0"/>
              <a:t>lot</a:t>
            </a:r>
            <a:r>
              <a:rPr lang="en-US" sz="3600" dirty="0"/>
              <a:t> of lightbulb moments</a:t>
            </a:r>
          </a:p>
        </p:txBody>
      </p:sp>
    </p:spTree>
    <p:extLst>
      <p:ext uri="{BB962C8B-B14F-4D97-AF65-F5344CB8AC3E}">
        <p14:creationId xmlns:p14="http://schemas.microsoft.com/office/powerpoint/2010/main" val="18843317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4. Form a Community Now!</a:t>
            </a:r>
          </a:p>
        </p:txBody>
      </p:sp>
      <p:pic>
        <p:nvPicPr>
          <p:cNvPr id="2" name="Picture 1"/>
          <p:cNvPicPr>
            <a:picLocks noChangeAspect="1"/>
          </p:cNvPicPr>
          <p:nvPr/>
        </p:nvPicPr>
        <p:blipFill>
          <a:blip r:embed="rId3"/>
          <a:stretch>
            <a:fillRect/>
          </a:stretch>
        </p:blipFill>
        <p:spPr>
          <a:xfrm>
            <a:off x="38100" y="990600"/>
            <a:ext cx="7467600" cy="4956620"/>
          </a:xfrm>
          <a:prstGeom prst="rect">
            <a:avLst/>
          </a:prstGeom>
        </p:spPr>
      </p:pic>
      <p:sp>
        <p:nvSpPr>
          <p:cNvPr id="4" name="TextBox 3"/>
          <p:cNvSpPr txBox="1"/>
          <p:nvPr/>
        </p:nvSpPr>
        <p:spPr>
          <a:xfrm>
            <a:off x="7620000" y="1265366"/>
            <a:ext cx="1524000" cy="646331"/>
          </a:xfrm>
          <a:prstGeom prst="rect">
            <a:avLst/>
          </a:prstGeom>
          <a:noFill/>
        </p:spPr>
        <p:txBody>
          <a:bodyPr wrap="square" rtlCol="0">
            <a:spAutoFit/>
          </a:bodyPr>
          <a:lstStyle/>
          <a:p>
            <a:r>
              <a:rPr lang="en-US" b="1" dirty="0"/>
              <a:t>Your </a:t>
            </a:r>
          </a:p>
          <a:p>
            <a:r>
              <a:rPr lang="en-US" b="1" dirty="0"/>
              <a:t>Classmates</a:t>
            </a:r>
          </a:p>
        </p:txBody>
      </p:sp>
      <p:cxnSp>
        <p:nvCxnSpPr>
          <p:cNvPr id="5" name="Straight Arrow Connector 4"/>
          <p:cNvCxnSpPr>
            <a:stCxn id="4" idx="1"/>
          </p:cNvCxnSpPr>
          <p:nvPr/>
        </p:nvCxnSpPr>
        <p:spPr>
          <a:xfrm flipH="1">
            <a:off x="5791200" y="1588532"/>
            <a:ext cx="1828800" cy="967516"/>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4" idx="1"/>
          </p:cNvCxnSpPr>
          <p:nvPr/>
        </p:nvCxnSpPr>
        <p:spPr>
          <a:xfrm flipH="1">
            <a:off x="5334000" y="1588532"/>
            <a:ext cx="2286000" cy="22214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181600" y="1588532"/>
            <a:ext cx="2438400" cy="3926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8927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5. Put in the Hours (And the Effort)!</a:t>
            </a:r>
          </a:p>
        </p:txBody>
      </p:sp>
      <p:pic>
        <p:nvPicPr>
          <p:cNvPr id="2" name="Picture 1"/>
          <p:cNvPicPr>
            <a:picLocks noChangeAspect="1"/>
          </p:cNvPicPr>
          <p:nvPr/>
        </p:nvPicPr>
        <p:blipFill>
          <a:blip r:embed="rId3"/>
          <a:stretch>
            <a:fillRect/>
          </a:stretch>
        </p:blipFill>
        <p:spPr>
          <a:xfrm>
            <a:off x="933450" y="838200"/>
            <a:ext cx="7429500" cy="4953000"/>
          </a:xfrm>
          <a:prstGeom prst="rect">
            <a:avLst/>
          </a:prstGeom>
        </p:spPr>
      </p:pic>
      <p:sp>
        <p:nvSpPr>
          <p:cNvPr id="4" name="TextBox 3"/>
          <p:cNvSpPr txBox="1"/>
          <p:nvPr/>
        </p:nvSpPr>
        <p:spPr>
          <a:xfrm>
            <a:off x="304800" y="5867400"/>
            <a:ext cx="8534400" cy="461665"/>
          </a:xfrm>
          <a:prstGeom prst="rect">
            <a:avLst/>
          </a:prstGeom>
          <a:noFill/>
        </p:spPr>
        <p:txBody>
          <a:bodyPr wrap="square" rtlCol="0">
            <a:spAutoFit/>
          </a:bodyPr>
          <a:lstStyle/>
          <a:p>
            <a:pPr algn="ctr"/>
            <a:r>
              <a:rPr lang="en-US" sz="2400" dirty="0"/>
              <a:t>There is no “magic pill”. You’ve got to put in the hours!</a:t>
            </a:r>
          </a:p>
        </p:txBody>
      </p:sp>
    </p:spTree>
    <p:extLst>
      <p:ext uri="{BB962C8B-B14F-4D97-AF65-F5344CB8AC3E}">
        <p14:creationId xmlns:p14="http://schemas.microsoft.com/office/powerpoint/2010/main" val="1082007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6. Celebrate Your Successes!</a:t>
            </a:r>
          </a:p>
        </p:txBody>
      </p:sp>
      <p:pic>
        <p:nvPicPr>
          <p:cNvPr id="3" name="Picture 2"/>
          <p:cNvPicPr>
            <a:picLocks noChangeAspect="1"/>
          </p:cNvPicPr>
          <p:nvPr/>
        </p:nvPicPr>
        <p:blipFill>
          <a:blip r:embed="rId3"/>
          <a:stretch>
            <a:fillRect/>
          </a:stretch>
        </p:blipFill>
        <p:spPr>
          <a:xfrm>
            <a:off x="768350" y="901700"/>
            <a:ext cx="7607300" cy="5054600"/>
          </a:xfrm>
          <a:prstGeom prst="rect">
            <a:avLst/>
          </a:prstGeom>
        </p:spPr>
      </p:pic>
    </p:spTree>
    <p:extLst>
      <p:ext uri="{BB962C8B-B14F-4D97-AF65-F5344CB8AC3E}">
        <p14:creationId xmlns:p14="http://schemas.microsoft.com/office/powerpoint/2010/main" val="12435071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8733" y="2971800"/>
            <a:ext cx="8534400" cy="830997"/>
          </a:xfrm>
          <a:prstGeom prst="rect">
            <a:avLst/>
          </a:prstGeom>
          <a:noFill/>
        </p:spPr>
        <p:txBody>
          <a:bodyPr wrap="square" rtlCol="0">
            <a:spAutoFit/>
          </a:bodyPr>
          <a:lstStyle/>
          <a:p>
            <a:r>
              <a:rPr lang="en-US" sz="4800" b="1" dirty="0"/>
              <a:t>It’s time for a group activity!</a:t>
            </a:r>
          </a:p>
        </p:txBody>
      </p:sp>
    </p:spTree>
    <p:extLst>
      <p:ext uri="{BB962C8B-B14F-4D97-AF65-F5344CB8AC3E}">
        <p14:creationId xmlns:p14="http://schemas.microsoft.com/office/powerpoint/2010/main" val="796896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I’ve Worked On…</a:t>
            </a:r>
          </a:p>
        </p:txBody>
      </p:sp>
      <p:cxnSp>
        <p:nvCxnSpPr>
          <p:cNvPr id="32" name="Straight Connector 3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3074" name="Picture 2" descr="Image result for database architecture diagram">
            <a:extLst>
              <a:ext uri="{FF2B5EF4-FFF2-40B4-BE49-F238E27FC236}">
                <a16:creationId xmlns:a16="http://schemas.microsoft.com/office/drawing/2014/main" id="{39AEDA1E-B67F-49CF-BC59-FD53E7E127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80" y="838200"/>
            <a:ext cx="4293220" cy="32199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database architecture diagram">
            <a:extLst>
              <a:ext uri="{FF2B5EF4-FFF2-40B4-BE49-F238E27FC236}">
                <a16:creationId xmlns:a16="http://schemas.microsoft.com/office/drawing/2014/main" id="{426112D8-DED2-4301-9549-28D87801B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276" y="990599"/>
            <a:ext cx="4278365" cy="306750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database architecture diagram">
            <a:extLst>
              <a:ext uri="{FF2B5EF4-FFF2-40B4-BE49-F238E27FC236}">
                <a16:creationId xmlns:a16="http://schemas.microsoft.com/office/drawing/2014/main" id="{588C8943-C013-468A-ABCB-1EEC881A58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074" y="4054192"/>
            <a:ext cx="2626632" cy="23051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CB9F295-53BF-444D-8BC1-CDDEB651551F}"/>
              </a:ext>
            </a:extLst>
          </p:cNvPr>
          <p:cNvSpPr txBox="1"/>
          <p:nvPr/>
        </p:nvSpPr>
        <p:spPr>
          <a:xfrm>
            <a:off x="4729276" y="653854"/>
            <a:ext cx="4033724" cy="369332"/>
          </a:xfrm>
          <a:prstGeom prst="rect">
            <a:avLst/>
          </a:prstGeom>
          <a:noFill/>
        </p:spPr>
        <p:txBody>
          <a:bodyPr wrap="square" rtlCol="0">
            <a:spAutoFit/>
          </a:bodyPr>
          <a:lstStyle/>
          <a:p>
            <a:pPr algn="ctr"/>
            <a:r>
              <a:rPr lang="en-US" b="1" dirty="0"/>
              <a:t>Entity Relationship Diagram</a:t>
            </a:r>
          </a:p>
        </p:txBody>
      </p:sp>
      <p:pic>
        <p:nvPicPr>
          <p:cNvPr id="3080" name="Picture 8" descr="Image result for database architecture diagram">
            <a:extLst>
              <a:ext uri="{FF2B5EF4-FFF2-40B4-BE49-F238E27FC236}">
                <a16:creationId xmlns:a16="http://schemas.microsoft.com/office/drawing/2014/main" id="{9789AAD5-03A8-4A3A-B130-7645C564E4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8338" y="4054193"/>
            <a:ext cx="3120900" cy="214995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A7F14E3-448E-4836-AA91-16940EC741C7}"/>
              </a:ext>
            </a:extLst>
          </p:cNvPr>
          <p:cNvSpPr txBox="1"/>
          <p:nvPr/>
        </p:nvSpPr>
        <p:spPr>
          <a:xfrm>
            <a:off x="2871905" y="5986107"/>
            <a:ext cx="4033724" cy="369332"/>
          </a:xfrm>
          <a:prstGeom prst="rect">
            <a:avLst/>
          </a:prstGeom>
          <a:noFill/>
        </p:spPr>
        <p:txBody>
          <a:bodyPr wrap="square" rtlCol="0">
            <a:spAutoFit/>
          </a:bodyPr>
          <a:lstStyle/>
          <a:p>
            <a:pPr algn="ctr"/>
            <a:r>
              <a:rPr lang="en-US" b="1" dirty="0"/>
              <a:t>Distributed Data Ecosystems</a:t>
            </a:r>
          </a:p>
        </p:txBody>
      </p:sp>
    </p:spTree>
    <p:extLst>
      <p:ext uri="{BB962C8B-B14F-4D97-AF65-F5344CB8AC3E}">
        <p14:creationId xmlns:p14="http://schemas.microsoft.com/office/powerpoint/2010/main" val="4296580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270" y="2514600"/>
            <a:ext cx="8839200" cy="1600200"/>
          </a:xfrm>
        </p:spPr>
        <p:txBody>
          <a:bodyPr/>
          <a:lstStyle/>
          <a:p>
            <a:r>
              <a:rPr lang="en-US" dirty="0"/>
              <a:t>Form a group of 3-4 students.</a:t>
            </a:r>
            <a:br>
              <a:rPr lang="en-US" dirty="0"/>
            </a:br>
            <a:r>
              <a:rPr lang="en-US" sz="1800" b="0" dirty="0"/>
              <a:t>(</a:t>
            </a:r>
            <a:r>
              <a:rPr lang="en-US" sz="1800" b="0" dirty="0" err="1"/>
              <a:t>Psst</a:t>
            </a:r>
            <a:r>
              <a:rPr lang="mr-IN" sz="1800" b="0" dirty="0"/>
              <a:t>…</a:t>
            </a:r>
            <a:r>
              <a:rPr lang="en-US" sz="1800" b="0" dirty="0"/>
              <a:t> They shouldn’t be someone right next to you)</a:t>
            </a:r>
            <a:endParaRPr lang="en-US" dirty="0"/>
          </a:p>
        </p:txBody>
      </p:sp>
    </p:spTree>
    <p:extLst>
      <p:ext uri="{BB962C8B-B14F-4D97-AF65-F5344CB8AC3E}">
        <p14:creationId xmlns:p14="http://schemas.microsoft.com/office/powerpoint/2010/main" val="16890309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Break!</a:t>
            </a:r>
          </a:p>
        </p:txBody>
      </p:sp>
    </p:spTree>
    <p:extLst>
      <p:ext uri="{BB962C8B-B14F-4D97-AF65-F5344CB8AC3E}">
        <p14:creationId xmlns:p14="http://schemas.microsoft.com/office/powerpoint/2010/main" val="23377916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a:t>
            </a:r>
          </a:p>
        </p:txBody>
      </p:sp>
    </p:spTree>
    <p:extLst>
      <p:ext uri="{BB962C8B-B14F-4D97-AF65-F5344CB8AC3E}">
        <p14:creationId xmlns:p14="http://schemas.microsoft.com/office/powerpoint/2010/main" val="3865108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9144001" cy="5181600"/>
          </a:xfrm>
          <a:prstGeom prst="rect">
            <a:avLst/>
          </a:prstGeom>
        </p:spPr>
      </p:pic>
      <p:sp>
        <p:nvSpPr>
          <p:cNvPr id="4" name="Title 1"/>
          <p:cNvSpPr>
            <a:spLocks noGrp="1"/>
          </p:cNvSpPr>
          <p:nvPr>
            <p:ph type="title"/>
          </p:nvPr>
        </p:nvSpPr>
        <p:spPr>
          <a:xfrm>
            <a:off x="158270" y="4953000"/>
            <a:ext cx="8839200" cy="1600200"/>
          </a:xfrm>
        </p:spPr>
        <p:txBody>
          <a:bodyPr/>
          <a:lstStyle/>
          <a:p>
            <a:r>
              <a:rPr lang="en-US" sz="2400" b="0" dirty="0"/>
              <a:t>Imagine</a:t>
            </a:r>
            <a:r>
              <a:rPr lang="mr-IN" sz="2400" b="0" dirty="0"/>
              <a:t>…</a:t>
            </a:r>
            <a:r>
              <a:rPr lang="en-US" sz="2400" b="0" dirty="0"/>
              <a:t> </a:t>
            </a:r>
            <a:br>
              <a:rPr lang="en-US" sz="2400" dirty="0"/>
            </a:br>
            <a:r>
              <a:rPr lang="en-US" sz="2400" dirty="0"/>
              <a:t>Your entire bonus rests on answering this next question. </a:t>
            </a:r>
          </a:p>
        </p:txBody>
      </p:sp>
    </p:spTree>
    <p:extLst>
      <p:ext uri="{BB962C8B-B14F-4D97-AF65-F5344CB8AC3E}">
        <p14:creationId xmlns:p14="http://schemas.microsoft.com/office/powerpoint/2010/main" val="2304752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8270" y="5105400"/>
            <a:ext cx="8839200" cy="1600200"/>
          </a:xfrm>
        </p:spPr>
        <p:txBody>
          <a:bodyPr/>
          <a:lstStyle/>
          <a:p>
            <a:r>
              <a:rPr lang="en-US" sz="2400" b="0" dirty="0"/>
              <a:t>Or if you want something higher stakes... Imagine</a:t>
            </a:r>
            <a:br>
              <a:rPr lang="en-US" sz="2400" b="0" dirty="0"/>
            </a:br>
            <a:r>
              <a:rPr lang="en-US" sz="2400" dirty="0"/>
              <a:t>Your entire life depends on answering this question</a:t>
            </a:r>
            <a:r>
              <a:rPr lang="mr-IN" sz="2400" dirty="0"/>
              <a:t>…</a:t>
            </a:r>
            <a:endParaRPr lang="en-US" sz="2400" dirty="0"/>
          </a:p>
        </p:txBody>
      </p:sp>
      <p:pic>
        <p:nvPicPr>
          <p:cNvPr id="2" name="Picture 1"/>
          <p:cNvPicPr>
            <a:picLocks noChangeAspect="1"/>
          </p:cNvPicPr>
          <p:nvPr/>
        </p:nvPicPr>
        <p:blipFill>
          <a:blip r:embed="rId2"/>
          <a:stretch>
            <a:fillRect/>
          </a:stretch>
        </p:blipFill>
        <p:spPr>
          <a:xfrm>
            <a:off x="0" y="152400"/>
            <a:ext cx="9144000" cy="5146766"/>
          </a:xfrm>
          <a:prstGeom prst="rect">
            <a:avLst/>
          </a:prstGeom>
        </p:spPr>
      </p:pic>
    </p:spTree>
    <p:extLst>
      <p:ext uri="{BB962C8B-B14F-4D97-AF65-F5344CB8AC3E}">
        <p14:creationId xmlns:p14="http://schemas.microsoft.com/office/powerpoint/2010/main" val="1251447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Question</a:t>
            </a:r>
            <a:r>
              <a:rPr lang="mr-IN" dirty="0"/>
              <a:t>…</a:t>
            </a:r>
            <a:endParaRPr lang="en-US" dirty="0"/>
          </a:p>
        </p:txBody>
      </p:sp>
      <p:sp>
        <p:nvSpPr>
          <p:cNvPr id="3" name="TextBox 2"/>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pic>
        <p:nvPicPr>
          <p:cNvPr id="4" name="Picture 3"/>
          <p:cNvPicPr>
            <a:picLocks noChangeAspect="1"/>
          </p:cNvPicPr>
          <p:nvPr/>
        </p:nvPicPr>
        <p:blipFill>
          <a:blip r:embed="rId2"/>
          <a:stretch>
            <a:fillRect/>
          </a:stretch>
        </p:blipFill>
        <p:spPr>
          <a:xfrm>
            <a:off x="1981200" y="4339514"/>
            <a:ext cx="5153025" cy="1988887"/>
          </a:xfrm>
          <a:prstGeom prst="rect">
            <a:avLst/>
          </a:prstGeom>
        </p:spPr>
      </p:pic>
      <p:pic>
        <p:nvPicPr>
          <p:cNvPr id="5" name="Picture 4"/>
          <p:cNvPicPr>
            <a:picLocks noChangeAspect="1"/>
          </p:cNvPicPr>
          <p:nvPr/>
        </p:nvPicPr>
        <p:blipFill>
          <a:blip r:embed="rId3"/>
          <a:stretch>
            <a:fillRect/>
          </a:stretch>
        </p:blipFill>
        <p:spPr>
          <a:xfrm>
            <a:off x="1824037" y="899863"/>
            <a:ext cx="5495925" cy="1609725"/>
          </a:xfrm>
          <a:prstGeom prst="rect">
            <a:avLst/>
          </a:prstGeom>
        </p:spPr>
      </p:pic>
    </p:spTree>
    <p:extLst>
      <p:ext uri="{BB962C8B-B14F-4D97-AF65-F5344CB8AC3E}">
        <p14:creationId xmlns:p14="http://schemas.microsoft.com/office/powerpoint/2010/main" val="17667834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632311"/>
          </a:xfrm>
          <a:prstGeom prst="rect">
            <a:avLst/>
          </a:prstGeom>
          <a:noFill/>
        </p:spPr>
        <p:txBody>
          <a:bodyPr wrap="square"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With your group develop a complete strategy for answering this question with as much confidence possible. Specifically, answer questions like:</a:t>
            </a:r>
          </a:p>
          <a:p>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data will you attempt to gather?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relationships will you be looking for?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How will you ensure your answer is most likely “true”?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Assumptions: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are given 5 hours and a budget of $10 to accomplish this.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Your answer will be tested by randomly selecting 9 Americans who will each be asked the question – with 0 qualifiers. </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only have your team. </a:t>
            </a:r>
          </a:p>
          <a:p>
            <a:endParaRPr lang="en-US" dirty="0">
              <a:latin typeface="Arial" panose="020B0604020202020204" pitchFamily="34" charset="0"/>
              <a:ea typeface="Roboto" pitchFamily="2" charset="0"/>
              <a:cs typeface="Arial" panose="020B0604020202020204" pitchFamily="34" charset="0"/>
            </a:endParaRPr>
          </a:p>
          <a:p>
            <a:r>
              <a:rPr lang="en-US" b="1" i="1" u="sng" dirty="0">
                <a:latin typeface="Arial" panose="020B0604020202020204" pitchFamily="34" charset="0"/>
                <a:ea typeface="Roboto" pitchFamily="2" charset="0"/>
                <a:cs typeface="Arial" panose="020B0604020202020204" pitchFamily="34" charset="0"/>
              </a:rPr>
              <a:t>Be prepared to share!</a:t>
            </a:r>
            <a:r>
              <a:rPr lang="en-US" b="1" i="1" dirty="0">
                <a:latin typeface="Arial" panose="020B0604020202020204" pitchFamily="34" charset="0"/>
                <a:ea typeface="Roboto" pitchFamily="2" charset="0"/>
                <a:cs typeface="Arial" panose="020B0604020202020204" pitchFamily="34" charset="0"/>
              </a:rPr>
              <a:t> </a:t>
            </a:r>
            <a:r>
              <a:rPr lang="en-US" i="1" dirty="0">
                <a:latin typeface="Arial" panose="020B0604020202020204" pitchFamily="34" charset="0"/>
                <a:ea typeface="Roboto" pitchFamily="2" charset="0"/>
                <a:cs typeface="Arial" panose="020B0604020202020204" pitchFamily="34" charset="0"/>
              </a:rPr>
              <a:t>(P.S. Your answer had better not be: “We Googled it”)</a:t>
            </a: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The Great Debate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 (Analyzed)</a:t>
            </a:r>
          </a:p>
        </p:txBody>
      </p:sp>
    </p:spTree>
    <p:extLst>
      <p:ext uri="{BB962C8B-B14F-4D97-AF65-F5344CB8AC3E}">
        <p14:creationId xmlns:p14="http://schemas.microsoft.com/office/powerpoint/2010/main" val="1941445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1: </a:t>
            </a:r>
            <a:br>
              <a:rPr lang="en-US" dirty="0"/>
            </a:br>
            <a:r>
              <a:rPr lang="en-US" dirty="0"/>
              <a:t>Decompose the Ask</a:t>
            </a:r>
          </a:p>
        </p:txBody>
      </p:sp>
    </p:spTree>
    <p:extLst>
      <p:ext uri="{BB962C8B-B14F-4D97-AF65-F5344CB8AC3E}">
        <p14:creationId xmlns:p14="http://schemas.microsoft.com/office/powerpoint/2010/main" val="21203296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spTree>
    <p:extLst>
      <p:ext uri="{BB962C8B-B14F-4D97-AF65-F5344CB8AC3E}">
        <p14:creationId xmlns:p14="http://schemas.microsoft.com/office/powerpoint/2010/main" val="10375791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I’ve Worked On…</a:t>
            </a:r>
          </a:p>
        </p:txBody>
      </p:sp>
      <p:cxnSp>
        <p:nvCxnSpPr>
          <p:cNvPr id="32" name="Straight Connector 3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2050" name="Picture 2" descr="https://cdn3.volusion.com/vvhfx.vmyur/v/vspfiles/photos/MCK-861483-2.jpg?1521530550">
            <a:extLst>
              <a:ext uri="{FF2B5EF4-FFF2-40B4-BE49-F238E27FC236}">
                <a16:creationId xmlns:a16="http://schemas.microsoft.com/office/drawing/2014/main" id="{183CC355-6036-49B2-999B-3F86A007F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 y="2362200"/>
            <a:ext cx="4343400" cy="35378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C80CBB7-A55E-43A1-B2A4-8C5C54FA88ED}"/>
              </a:ext>
            </a:extLst>
          </p:cNvPr>
          <p:cNvSpPr/>
          <p:nvPr/>
        </p:nvSpPr>
        <p:spPr>
          <a:xfrm>
            <a:off x="304800" y="5715000"/>
            <a:ext cx="3429000" cy="523220"/>
          </a:xfrm>
          <a:prstGeom prst="rect">
            <a:avLst/>
          </a:prstGeom>
        </p:spPr>
        <p:txBody>
          <a:bodyPr wrap="square">
            <a:spAutoFit/>
          </a:bodyPr>
          <a:lstStyle/>
          <a:p>
            <a:r>
              <a:rPr lang="en-US" sz="1400" b="1" dirty="0">
                <a:solidFill>
                  <a:srgbClr val="656565"/>
                </a:solidFill>
                <a:latin typeface="Open Sans"/>
              </a:rPr>
              <a:t>Abbott 01L8640 Immunoassay Analyzer Integration Module - 1 Each</a:t>
            </a:r>
            <a:endParaRPr lang="en-US" sz="1400" dirty="0"/>
          </a:p>
        </p:txBody>
      </p:sp>
      <p:pic>
        <p:nvPicPr>
          <p:cNvPr id="2052" name="Picture 4" descr="http://www.carlmcmillan.com/serial/serialportpic.jpg">
            <a:extLst>
              <a:ext uri="{FF2B5EF4-FFF2-40B4-BE49-F238E27FC236}">
                <a16:creationId xmlns:a16="http://schemas.microsoft.com/office/drawing/2014/main" id="{D5F68B91-7400-4408-A475-C9019C3C4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2912" y="3819525"/>
            <a:ext cx="285552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pc images">
            <a:extLst>
              <a:ext uri="{FF2B5EF4-FFF2-40B4-BE49-F238E27FC236}">
                <a16:creationId xmlns:a16="http://schemas.microsoft.com/office/drawing/2014/main" id="{6C8ED8BD-E044-47B8-940E-6DF8857EE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075" y="358140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7CF845B-7909-4DF6-994C-FD92E4CFC40B}"/>
              </a:ext>
            </a:extLst>
          </p:cNvPr>
          <p:cNvSpPr/>
          <p:nvPr/>
        </p:nvSpPr>
        <p:spPr>
          <a:xfrm>
            <a:off x="152400" y="894713"/>
            <a:ext cx="8839200" cy="338554"/>
          </a:xfrm>
          <a:prstGeom prst="rect">
            <a:avLst/>
          </a:prstGeom>
        </p:spPr>
        <p:txBody>
          <a:bodyPr wrap="square">
            <a:spAutoFit/>
          </a:bodyPr>
          <a:lstStyle/>
          <a:p>
            <a:pPr algn="ctr"/>
            <a:r>
              <a:rPr lang="en-US" sz="1600" b="1" dirty="0">
                <a:solidFill>
                  <a:schemeClr val="accent1">
                    <a:lumMod val="75000"/>
                  </a:schemeClr>
                </a:solidFill>
              </a:rPr>
              <a:t>Designed a program to automate veterinary lab results from Abbott machines to a PC  </a:t>
            </a:r>
          </a:p>
        </p:txBody>
      </p:sp>
      <p:sp>
        <p:nvSpPr>
          <p:cNvPr id="10" name="Rectangle 9">
            <a:extLst>
              <a:ext uri="{FF2B5EF4-FFF2-40B4-BE49-F238E27FC236}">
                <a16:creationId xmlns:a16="http://schemas.microsoft.com/office/drawing/2014/main" id="{4058A7F1-4097-4A49-8EBD-65C8ABAEAADF}"/>
              </a:ext>
            </a:extLst>
          </p:cNvPr>
          <p:cNvSpPr/>
          <p:nvPr/>
        </p:nvSpPr>
        <p:spPr>
          <a:xfrm>
            <a:off x="4396774" y="5832247"/>
            <a:ext cx="1447800" cy="307777"/>
          </a:xfrm>
          <a:prstGeom prst="rect">
            <a:avLst/>
          </a:prstGeom>
        </p:spPr>
        <p:txBody>
          <a:bodyPr wrap="square">
            <a:spAutoFit/>
          </a:bodyPr>
          <a:lstStyle/>
          <a:p>
            <a:r>
              <a:rPr lang="en-US" sz="1400" b="1" dirty="0">
                <a:solidFill>
                  <a:srgbClr val="656565"/>
                </a:solidFill>
                <a:latin typeface="Open Sans"/>
              </a:rPr>
              <a:t>Serial output</a:t>
            </a:r>
            <a:endParaRPr lang="en-US" sz="1400" dirty="0"/>
          </a:p>
        </p:txBody>
      </p:sp>
      <p:sp>
        <p:nvSpPr>
          <p:cNvPr id="11" name="Rectangle 10">
            <a:extLst>
              <a:ext uri="{FF2B5EF4-FFF2-40B4-BE49-F238E27FC236}">
                <a16:creationId xmlns:a16="http://schemas.microsoft.com/office/drawing/2014/main" id="{A7DB8BDB-03DC-4B64-B8F5-276266C27A4F}"/>
              </a:ext>
            </a:extLst>
          </p:cNvPr>
          <p:cNvSpPr/>
          <p:nvPr/>
        </p:nvSpPr>
        <p:spPr>
          <a:xfrm>
            <a:off x="6738937" y="5832247"/>
            <a:ext cx="2057400" cy="307777"/>
          </a:xfrm>
          <a:prstGeom prst="rect">
            <a:avLst/>
          </a:prstGeom>
        </p:spPr>
        <p:txBody>
          <a:bodyPr wrap="square">
            <a:spAutoFit/>
          </a:bodyPr>
          <a:lstStyle/>
          <a:p>
            <a:r>
              <a:rPr lang="en-US" sz="1400" b="1" dirty="0">
                <a:solidFill>
                  <a:srgbClr val="656565"/>
                </a:solidFill>
                <a:latin typeface="Open Sans"/>
              </a:rPr>
              <a:t>Decoded data on PC</a:t>
            </a:r>
            <a:endParaRPr lang="en-US" sz="1400" dirty="0"/>
          </a:p>
        </p:txBody>
      </p:sp>
    </p:spTree>
    <p:extLst>
      <p:ext uri="{BB962C8B-B14F-4D97-AF65-F5344CB8AC3E}">
        <p14:creationId xmlns:p14="http://schemas.microsoft.com/office/powerpoint/2010/main" val="26866544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2667000"/>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2873008"/>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74528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828773"/>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1034781"/>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Who exactly is an American?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just white, forty-year old males?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Americans just live in big cities?</a:t>
            </a:r>
          </a:p>
          <a:p>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just millennials? </a:t>
            </a:r>
          </a:p>
        </p:txBody>
      </p:sp>
      <p:cxnSp>
        <p:nvCxnSpPr>
          <p:cNvPr id="6" name="Straight Connector 5"/>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5693364"/>
            <a:ext cx="8686800" cy="369332"/>
          </a:xfrm>
          <a:prstGeom prst="rect">
            <a:avLst/>
          </a:prstGeom>
          <a:noFill/>
        </p:spPr>
        <p:txBody>
          <a:bodyPr wrap="square" rtlCol="0">
            <a:spAutoFit/>
          </a:bodyPr>
          <a:lstStyle/>
          <a:p>
            <a:r>
              <a:rPr lang="en-US" dirty="0"/>
              <a:t>Obviously not.</a:t>
            </a:r>
            <a:r>
              <a:rPr lang="en-US" b="1" dirty="0"/>
              <a:t> </a:t>
            </a:r>
            <a:r>
              <a:rPr lang="en-US" dirty="0"/>
              <a:t>So, how can we get a </a:t>
            </a:r>
            <a:r>
              <a:rPr lang="en-US" b="1" i="1" u="sng" dirty="0"/>
              <a:t>representative</a:t>
            </a:r>
            <a:r>
              <a:rPr lang="en-US" dirty="0"/>
              <a:t> sample of Americans?</a:t>
            </a:r>
          </a:p>
        </p:txBody>
      </p:sp>
    </p:spTree>
    <p:extLst>
      <p:ext uri="{BB962C8B-B14F-4D97-AF65-F5344CB8AC3E}">
        <p14:creationId xmlns:p14="http://schemas.microsoft.com/office/powerpoint/2010/main" val="184980414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26670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42336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9144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9906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define “preference”?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eat most frequently?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a:t>
            </a:r>
            <a:r>
              <a:rPr lang="en-US" i="1" dirty="0">
                <a:solidFill>
                  <a:srgbClr val="FF0000"/>
                </a:solidFill>
              </a:rPr>
              <a:t>wish</a:t>
            </a:r>
            <a:r>
              <a:rPr lang="en-US" dirty="0">
                <a:solidFill>
                  <a:srgbClr val="FF0000"/>
                </a:solidFill>
              </a:rPr>
              <a:t> they could eat if cost was not an issue?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uniform is the preference? Is it regionalized? Is it different by demographic? </a:t>
            </a:r>
          </a:p>
        </p:txBody>
      </p:sp>
      <p:cxnSp>
        <p:nvCxnSpPr>
          <p:cNvPr id="7" name="Straight Connector 6"/>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1000" y="5693364"/>
            <a:ext cx="8686800" cy="369332"/>
          </a:xfrm>
          <a:prstGeom prst="rect">
            <a:avLst/>
          </a:prstGeom>
          <a:noFill/>
        </p:spPr>
        <p:txBody>
          <a:bodyPr wrap="square" rtlCol="0">
            <a:spAutoFit/>
          </a:bodyPr>
          <a:lstStyle/>
          <a:p>
            <a:r>
              <a:rPr lang="en-US" dirty="0"/>
              <a:t>Inherently, preference is </a:t>
            </a:r>
            <a:r>
              <a:rPr lang="en-US" b="1" i="1" u="sng" dirty="0"/>
              <a:t>subjective.</a:t>
            </a:r>
            <a:r>
              <a:rPr lang="en-US" dirty="0"/>
              <a:t> We are going to need to make it </a:t>
            </a:r>
            <a:r>
              <a:rPr lang="en-US" b="1" i="1" u="sng" dirty="0"/>
              <a:t>objective.</a:t>
            </a:r>
          </a:p>
        </p:txBody>
      </p:sp>
    </p:spTree>
    <p:extLst>
      <p:ext uri="{BB962C8B-B14F-4D97-AF65-F5344CB8AC3E}">
        <p14:creationId xmlns:p14="http://schemas.microsoft.com/office/powerpoint/2010/main" val="15820904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32766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66432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8382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15240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3139321"/>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foods? Is Pizza Italian? Is Taco Bell Mexican?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 Does making pasta at home constitute Italian? Or are we just talking about restaurants?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we just talking about “best experiences?” Or are we including poorer renditions of these foods?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p:txBody>
      </p:sp>
      <p:cxnSp>
        <p:nvCxnSpPr>
          <p:cNvPr id="6" name="Straight Connector 5"/>
          <p:cNvCxnSpPr/>
          <p:nvPr/>
        </p:nvCxnSpPr>
        <p:spPr>
          <a:xfrm flipV="1">
            <a:off x="147227" y="2667000"/>
            <a:ext cx="8920573"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1000" y="5585590"/>
            <a:ext cx="8686800" cy="369332"/>
          </a:xfrm>
          <a:prstGeom prst="rect">
            <a:avLst/>
          </a:prstGeom>
          <a:noFill/>
        </p:spPr>
        <p:txBody>
          <a:bodyPr wrap="square" rtlCol="0">
            <a:spAutoFit/>
          </a:bodyPr>
          <a:lstStyle/>
          <a:p>
            <a:r>
              <a:rPr lang="en-US" dirty="0"/>
              <a:t>These are </a:t>
            </a:r>
            <a:r>
              <a:rPr lang="en-US" b="1" dirty="0"/>
              <a:t>broad</a:t>
            </a:r>
            <a:r>
              <a:rPr lang="en-US" dirty="0"/>
              <a:t> categories we are pursuing. We will have to </a:t>
            </a:r>
            <a:r>
              <a:rPr lang="en-US" b="1" dirty="0"/>
              <a:t>narrow</a:t>
            </a:r>
            <a:r>
              <a:rPr lang="en-US" dirty="0"/>
              <a:t> the scope.</a:t>
            </a:r>
            <a:endParaRPr lang="en-US" b="1" i="1" u="sng" dirty="0"/>
          </a:p>
        </p:txBody>
      </p:sp>
    </p:spTree>
    <p:extLst>
      <p:ext uri="{BB962C8B-B14F-4D97-AF65-F5344CB8AC3E}">
        <p14:creationId xmlns:p14="http://schemas.microsoft.com/office/powerpoint/2010/main" val="181149405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2: </a:t>
            </a:r>
            <a:br>
              <a:rPr lang="en-US" dirty="0"/>
            </a:br>
            <a:r>
              <a:rPr lang="en-US" dirty="0"/>
              <a:t>Identify Data Sources</a:t>
            </a:r>
          </a:p>
        </p:txBody>
      </p:sp>
    </p:spTree>
    <p:extLst>
      <p:ext uri="{BB962C8B-B14F-4D97-AF65-F5344CB8AC3E}">
        <p14:creationId xmlns:p14="http://schemas.microsoft.com/office/powerpoint/2010/main" val="9049356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3" name="Picture 2"/>
          <p:cNvPicPr>
            <a:picLocks noChangeAspect="1"/>
          </p:cNvPicPr>
          <p:nvPr/>
        </p:nvPicPr>
        <p:blipFill>
          <a:blip r:embed="rId2"/>
          <a:stretch>
            <a:fillRect/>
          </a:stretch>
        </p:blipFill>
        <p:spPr>
          <a:xfrm>
            <a:off x="0" y="990600"/>
            <a:ext cx="9144000" cy="3722127"/>
          </a:xfrm>
          <a:prstGeom prst="rect">
            <a:avLst/>
          </a:prstGeom>
        </p:spPr>
      </p:pic>
      <p:sp>
        <p:nvSpPr>
          <p:cNvPr id="4" name="TextBox 3"/>
          <p:cNvSpPr txBox="1"/>
          <p:nvPr/>
        </p:nvSpPr>
        <p:spPr>
          <a:xfrm>
            <a:off x="14514" y="4846273"/>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As everyday consumers, we are</a:t>
            </a:r>
            <a:r>
              <a:rPr lang="en-US" sz="2400" i="1" dirty="0"/>
              <a:t> regularly</a:t>
            </a:r>
            <a:r>
              <a:rPr lang="en-US" sz="2400" dirty="0"/>
              <a:t> getting a pulse of everyday American food preferences to inform our own decisions. Perhaps we can make use of the same approach?</a:t>
            </a:r>
          </a:p>
        </p:txBody>
      </p:sp>
    </p:spTree>
    <p:extLst>
      <p:ext uri="{BB962C8B-B14F-4D97-AF65-F5344CB8AC3E}">
        <p14:creationId xmlns:p14="http://schemas.microsoft.com/office/powerpoint/2010/main" val="180016588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5" name="Picture 4"/>
          <p:cNvPicPr>
            <a:picLocks noChangeAspect="1"/>
          </p:cNvPicPr>
          <p:nvPr/>
        </p:nvPicPr>
        <p:blipFill rotWithShape="1">
          <a:blip r:embed="rId2"/>
          <a:srcRect b="46133"/>
          <a:stretch/>
        </p:blipFill>
        <p:spPr>
          <a:xfrm>
            <a:off x="228599" y="838200"/>
            <a:ext cx="8786023" cy="4184471"/>
          </a:xfrm>
          <a:prstGeom prst="rect">
            <a:avLst/>
          </a:prstGeom>
        </p:spPr>
      </p:pic>
      <p:sp>
        <p:nvSpPr>
          <p:cNvPr id="6" name="TextBox 5"/>
          <p:cNvSpPr txBox="1"/>
          <p:nvPr/>
        </p:nvSpPr>
        <p:spPr>
          <a:xfrm>
            <a:off x="27213" y="5022671"/>
            <a:ext cx="8987409"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Accessing a web service like Yelp provides an almost encyclopedic amount of information on the eating preferences of Americans. </a:t>
            </a:r>
          </a:p>
        </p:txBody>
      </p:sp>
    </p:spTree>
    <p:extLst>
      <p:ext uri="{BB962C8B-B14F-4D97-AF65-F5344CB8AC3E}">
        <p14:creationId xmlns:p14="http://schemas.microsoft.com/office/powerpoint/2010/main" val="163841025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sp>
        <p:nvSpPr>
          <p:cNvPr id="11" name="TextBox 10"/>
          <p:cNvSpPr txBox="1"/>
          <p:nvPr/>
        </p:nvSpPr>
        <p:spPr>
          <a:xfrm>
            <a:off x="-25400" y="5181600"/>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b="1" dirty="0"/>
              <a:t>Why poll an audience, </a:t>
            </a:r>
            <a:r>
              <a:rPr lang="en-US" sz="2400" dirty="0"/>
              <a:t>when</a:t>
            </a:r>
            <a:r>
              <a:rPr lang="en-US" sz="2400" b="1" dirty="0"/>
              <a:t> </a:t>
            </a:r>
            <a:r>
              <a:rPr lang="en-US" sz="2400" dirty="0"/>
              <a:t>there already exist enormous databases of information on American food preferences – readily available online?</a:t>
            </a:r>
          </a:p>
        </p:txBody>
      </p:sp>
      <p:pic>
        <p:nvPicPr>
          <p:cNvPr id="3" name="Picture 2"/>
          <p:cNvPicPr>
            <a:picLocks noChangeAspect="1"/>
          </p:cNvPicPr>
          <p:nvPr/>
        </p:nvPicPr>
        <p:blipFill>
          <a:blip r:embed="rId2"/>
          <a:stretch>
            <a:fillRect/>
          </a:stretch>
        </p:blipFill>
        <p:spPr>
          <a:xfrm>
            <a:off x="0" y="691896"/>
            <a:ext cx="9144000" cy="4413504"/>
          </a:xfrm>
          <a:prstGeom prst="rect">
            <a:avLst/>
          </a:prstGeom>
        </p:spPr>
      </p:pic>
    </p:spTree>
    <p:extLst>
      <p:ext uri="{BB962C8B-B14F-4D97-AF65-F5344CB8AC3E}">
        <p14:creationId xmlns:p14="http://schemas.microsoft.com/office/powerpoint/2010/main" val="7746680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I’ve Worked On…</a:t>
            </a:r>
          </a:p>
        </p:txBody>
      </p:sp>
      <p:cxnSp>
        <p:nvCxnSpPr>
          <p:cNvPr id="32" name="Straight Connector 3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FB96A27-7485-4CF4-8591-DB8B0257D295}"/>
              </a:ext>
            </a:extLst>
          </p:cNvPr>
          <p:cNvPicPr>
            <a:picLocks noChangeAspect="1"/>
          </p:cNvPicPr>
          <p:nvPr/>
        </p:nvPicPr>
        <p:blipFill>
          <a:blip r:embed="rId3"/>
          <a:stretch>
            <a:fillRect/>
          </a:stretch>
        </p:blipFill>
        <p:spPr>
          <a:xfrm>
            <a:off x="334536" y="838200"/>
            <a:ext cx="8657063" cy="4677096"/>
          </a:xfrm>
          <a:prstGeom prst="rect">
            <a:avLst/>
          </a:prstGeom>
        </p:spPr>
      </p:pic>
      <p:sp>
        <p:nvSpPr>
          <p:cNvPr id="6" name="Rectangle 5">
            <a:extLst>
              <a:ext uri="{FF2B5EF4-FFF2-40B4-BE49-F238E27FC236}">
                <a16:creationId xmlns:a16="http://schemas.microsoft.com/office/drawing/2014/main" id="{9ABA4B2C-200E-4018-A564-9FCB05F88EA0}"/>
              </a:ext>
            </a:extLst>
          </p:cNvPr>
          <p:cNvSpPr/>
          <p:nvPr/>
        </p:nvSpPr>
        <p:spPr>
          <a:xfrm>
            <a:off x="304800" y="5515296"/>
            <a:ext cx="8657063" cy="369332"/>
          </a:xfrm>
          <a:prstGeom prst="rect">
            <a:avLst/>
          </a:prstGeom>
        </p:spPr>
        <p:txBody>
          <a:bodyPr wrap="square">
            <a:spAutoFit/>
          </a:bodyPr>
          <a:lstStyle/>
          <a:p>
            <a:pPr algn="ctr"/>
            <a:r>
              <a:rPr lang="en-US" dirty="0"/>
              <a:t>Created next best product recommender for the OTA – Orbitz.com  </a:t>
            </a:r>
          </a:p>
        </p:txBody>
      </p:sp>
    </p:spTree>
    <p:extLst>
      <p:ext uri="{BB962C8B-B14F-4D97-AF65-F5344CB8AC3E}">
        <p14:creationId xmlns:p14="http://schemas.microsoft.com/office/powerpoint/2010/main" val="25561501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Step 2: Identify Data Sources</a:t>
            </a:r>
          </a:p>
        </p:txBody>
      </p:sp>
      <p:pic>
        <p:nvPicPr>
          <p:cNvPr id="4" name="Picture 3"/>
          <p:cNvPicPr>
            <a:picLocks noChangeAspect="1"/>
          </p:cNvPicPr>
          <p:nvPr/>
        </p:nvPicPr>
        <p:blipFill>
          <a:blip r:embed="rId2"/>
          <a:stretch>
            <a:fillRect/>
          </a:stretch>
        </p:blipFill>
        <p:spPr>
          <a:xfrm>
            <a:off x="1514475" y="762000"/>
            <a:ext cx="6172200" cy="5452516"/>
          </a:xfrm>
          <a:prstGeom prst="rect">
            <a:avLst/>
          </a:prstGeom>
        </p:spPr>
      </p:pic>
      <p:sp>
        <p:nvSpPr>
          <p:cNvPr id="22" name="TextBox 21"/>
          <p:cNvSpPr txBox="1"/>
          <p:nvPr/>
        </p:nvSpPr>
        <p:spPr>
          <a:xfrm>
            <a:off x="7686675" y="773668"/>
            <a:ext cx="1371600" cy="338554"/>
          </a:xfrm>
          <a:prstGeom prst="rect">
            <a:avLst/>
          </a:prstGeom>
          <a:noFill/>
        </p:spPr>
        <p:txBody>
          <a:bodyPr wrap="square" rtlCol="0">
            <a:spAutoFit/>
          </a:bodyPr>
          <a:lstStyle/>
          <a:p>
            <a:pPr algn="ctr"/>
            <a:r>
              <a:rPr lang="en-US" sz="1600" b="1" dirty="0"/>
              <a:t>Location</a:t>
            </a:r>
          </a:p>
        </p:txBody>
      </p:sp>
      <p:sp>
        <p:nvSpPr>
          <p:cNvPr id="23" name="TextBox 22"/>
          <p:cNvSpPr txBox="1"/>
          <p:nvPr/>
        </p:nvSpPr>
        <p:spPr>
          <a:xfrm>
            <a:off x="152400" y="3165092"/>
            <a:ext cx="1371600" cy="584775"/>
          </a:xfrm>
          <a:prstGeom prst="rect">
            <a:avLst/>
          </a:prstGeom>
          <a:noFill/>
        </p:spPr>
        <p:txBody>
          <a:bodyPr wrap="square" rtlCol="0">
            <a:spAutoFit/>
          </a:bodyPr>
          <a:lstStyle/>
          <a:p>
            <a:pPr algn="ctr"/>
            <a:r>
              <a:rPr lang="en-US" sz="1600" b="1" dirty="0"/>
              <a:t>Review Counts</a:t>
            </a:r>
          </a:p>
        </p:txBody>
      </p:sp>
      <p:sp>
        <p:nvSpPr>
          <p:cNvPr id="24" name="TextBox 23"/>
          <p:cNvSpPr txBox="1"/>
          <p:nvPr/>
        </p:nvSpPr>
        <p:spPr>
          <a:xfrm>
            <a:off x="142875" y="4646443"/>
            <a:ext cx="1371600" cy="338554"/>
          </a:xfrm>
          <a:prstGeom prst="rect">
            <a:avLst/>
          </a:prstGeom>
          <a:noFill/>
        </p:spPr>
        <p:txBody>
          <a:bodyPr wrap="square" rtlCol="0">
            <a:spAutoFit/>
          </a:bodyPr>
          <a:lstStyle/>
          <a:p>
            <a:pPr algn="ctr"/>
            <a:r>
              <a:rPr lang="en-US" sz="1600" b="1" dirty="0"/>
              <a:t>Ratings</a:t>
            </a:r>
          </a:p>
        </p:txBody>
      </p:sp>
      <p:sp>
        <p:nvSpPr>
          <p:cNvPr id="25" name="TextBox 24"/>
          <p:cNvSpPr txBox="1"/>
          <p:nvPr/>
        </p:nvSpPr>
        <p:spPr>
          <a:xfrm>
            <a:off x="19050" y="773668"/>
            <a:ext cx="1371600" cy="338554"/>
          </a:xfrm>
          <a:prstGeom prst="rect">
            <a:avLst/>
          </a:prstGeom>
          <a:noFill/>
        </p:spPr>
        <p:txBody>
          <a:bodyPr wrap="square" rtlCol="0">
            <a:spAutoFit/>
          </a:bodyPr>
          <a:lstStyle/>
          <a:p>
            <a:pPr algn="ctr"/>
            <a:r>
              <a:rPr lang="en-US" sz="1600" b="1" dirty="0"/>
              <a:t>Food Type</a:t>
            </a:r>
          </a:p>
        </p:txBody>
      </p:sp>
      <p:sp>
        <p:nvSpPr>
          <p:cNvPr id="26" name="Rectangle 25"/>
          <p:cNvSpPr/>
          <p:nvPr/>
        </p:nvSpPr>
        <p:spPr>
          <a:xfrm>
            <a:off x="1452562" y="3165092"/>
            <a:ext cx="2014538" cy="31575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443037" y="698372"/>
            <a:ext cx="5176838" cy="48914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553200" y="1387279"/>
            <a:ext cx="990600" cy="36532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686675" y="1350347"/>
            <a:ext cx="1371600" cy="584775"/>
          </a:xfrm>
          <a:prstGeom prst="rect">
            <a:avLst/>
          </a:prstGeom>
          <a:noFill/>
        </p:spPr>
        <p:txBody>
          <a:bodyPr wrap="square" rtlCol="0">
            <a:spAutoFit/>
          </a:bodyPr>
          <a:lstStyle/>
          <a:p>
            <a:pPr algn="ctr"/>
            <a:r>
              <a:rPr lang="en-US" sz="1600" b="1" dirty="0"/>
              <a:t>And </a:t>
            </a:r>
            <a:r>
              <a:rPr lang="en-US" sz="1600" b="1" i="1" dirty="0"/>
              <a:t>LOTS</a:t>
            </a:r>
            <a:r>
              <a:rPr lang="en-US" sz="1600" b="1" dirty="0"/>
              <a:t> of Data!!</a:t>
            </a:r>
            <a:endParaRPr lang="en-US" sz="1600" b="1" i="1" dirty="0"/>
          </a:p>
        </p:txBody>
      </p:sp>
      <p:sp>
        <p:nvSpPr>
          <p:cNvPr id="12" name="TextBox 11"/>
          <p:cNvSpPr txBox="1"/>
          <p:nvPr/>
        </p:nvSpPr>
        <p:spPr>
          <a:xfrm>
            <a:off x="7664450" y="5641409"/>
            <a:ext cx="1371600" cy="584775"/>
          </a:xfrm>
          <a:prstGeom prst="rect">
            <a:avLst/>
          </a:prstGeom>
          <a:noFill/>
        </p:spPr>
        <p:txBody>
          <a:bodyPr wrap="square" rtlCol="0">
            <a:spAutoFit/>
          </a:bodyPr>
          <a:lstStyle/>
          <a:p>
            <a:pPr algn="ctr"/>
            <a:r>
              <a:rPr lang="en-US" sz="1600" dirty="0"/>
              <a:t>Thank you Yelp!!!!</a:t>
            </a:r>
            <a:endParaRPr lang="en-US" sz="1600" i="1" dirty="0"/>
          </a:p>
        </p:txBody>
      </p:sp>
    </p:spTree>
    <p:extLst>
      <p:ext uri="{BB962C8B-B14F-4D97-AF65-F5344CB8AC3E}">
        <p14:creationId xmlns:p14="http://schemas.microsoft.com/office/powerpoint/2010/main" val="172590117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3: </a:t>
            </a:r>
            <a:br>
              <a:rPr lang="en-US" dirty="0"/>
            </a:br>
            <a:r>
              <a:rPr lang="en-US" dirty="0"/>
              <a:t>Define Strategy and Metrics</a:t>
            </a:r>
          </a:p>
        </p:txBody>
      </p:sp>
    </p:spTree>
    <p:extLst>
      <p:ext uri="{BB962C8B-B14F-4D97-AF65-F5344CB8AC3E}">
        <p14:creationId xmlns:p14="http://schemas.microsoft.com/office/powerpoint/2010/main" val="11594954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sp>
        <p:nvSpPr>
          <p:cNvPr id="3" name="TextBox 2"/>
          <p:cNvSpPr txBox="1"/>
          <p:nvPr/>
        </p:nvSpPr>
        <p:spPr>
          <a:xfrm>
            <a:off x="304800" y="1447800"/>
            <a:ext cx="8686800" cy="3785652"/>
          </a:xfrm>
          <a:prstGeom prst="rect">
            <a:avLst/>
          </a:prstGeom>
          <a:noFill/>
          <a:ln>
            <a:solidFill>
              <a:schemeClr val="accent1">
                <a:lumMod val="75000"/>
              </a:schemeClr>
            </a:solidFill>
          </a:ln>
        </p:spPr>
        <p:txBody>
          <a:bodyPr wrap="square" rtlCol="0">
            <a:spAutoFit/>
          </a:bodyPr>
          <a:lstStyle/>
          <a:p>
            <a:r>
              <a:rPr lang="en-US" sz="2400" b="1" dirty="0"/>
              <a:t>Americans:</a:t>
            </a:r>
          </a:p>
          <a:p>
            <a:pPr marL="571500" indent="-571500">
              <a:buFont typeface="Arial" panose="020B0604020202020204" pitchFamily="34" charset="0"/>
              <a:buChar char="•"/>
            </a:pPr>
            <a:r>
              <a:rPr lang="en-US" sz="2400" dirty="0"/>
              <a:t>Ideally we need thousands of records from Americans in hundreds of different cities. (Large samples)</a:t>
            </a:r>
          </a:p>
          <a:p>
            <a:pPr marL="571500" indent="-571500">
              <a:buFont typeface="Arial" panose="020B0604020202020204" pitchFamily="34" charset="0"/>
              <a:buChar char="•"/>
            </a:pPr>
            <a:endParaRPr lang="en-US" sz="2400" b="1" dirty="0"/>
          </a:p>
          <a:p>
            <a:r>
              <a:rPr lang="en-US" sz="2400" b="1" dirty="0"/>
              <a:t>Preference:</a:t>
            </a:r>
          </a:p>
          <a:p>
            <a:pPr marL="342900" indent="-342900">
              <a:buFont typeface="Arial" panose="020B0604020202020204" pitchFamily="34" charset="0"/>
              <a:buChar char="•"/>
            </a:pPr>
            <a:r>
              <a:rPr lang="en-US" sz="2400" dirty="0"/>
              <a:t>Number of Yelp Reviews (More = Preference)</a:t>
            </a:r>
          </a:p>
          <a:p>
            <a:pPr marL="342900" indent="-342900">
              <a:buFont typeface="Arial" panose="020B0604020202020204" pitchFamily="34" charset="0"/>
              <a:buChar char="•"/>
            </a:pPr>
            <a:r>
              <a:rPr lang="en-US" sz="2400" dirty="0"/>
              <a:t>Average Aggregated Ratings  (Higher = Preference)</a:t>
            </a:r>
          </a:p>
          <a:p>
            <a:pPr marL="342900" indent="-342900">
              <a:buFont typeface="Arial" panose="020B0604020202020204" pitchFamily="34" charset="0"/>
              <a:buChar char="•"/>
            </a:pPr>
            <a:endParaRPr lang="en-US" sz="2400" dirty="0"/>
          </a:p>
          <a:p>
            <a:r>
              <a:rPr lang="en-US" sz="2400" b="1" dirty="0"/>
              <a:t>Italian and Mexican Food:</a:t>
            </a:r>
          </a:p>
          <a:p>
            <a:pPr marL="342900" indent="-342900">
              <a:buFont typeface="Arial" panose="020B0604020202020204" pitchFamily="34" charset="0"/>
              <a:buChar char="•"/>
            </a:pPr>
            <a:r>
              <a:rPr lang="en-US" sz="2400" dirty="0"/>
              <a:t>Top 20 Italian and Mexican restaurants in every city.</a:t>
            </a:r>
          </a:p>
        </p:txBody>
      </p:sp>
      <p:sp>
        <p:nvSpPr>
          <p:cNvPr id="6" name="TextBox 5"/>
          <p:cNvSpPr txBox="1"/>
          <p:nvPr/>
        </p:nvSpPr>
        <p:spPr>
          <a:xfrm>
            <a:off x="304800" y="838200"/>
            <a:ext cx="8610600" cy="461665"/>
          </a:xfrm>
          <a:prstGeom prst="rect">
            <a:avLst/>
          </a:prstGeom>
          <a:noFill/>
        </p:spPr>
        <p:txBody>
          <a:bodyPr wrap="square" rtlCol="0">
            <a:spAutoFit/>
          </a:bodyPr>
          <a:lstStyle/>
          <a:p>
            <a:r>
              <a:rPr lang="en-US" sz="2400" b="1" dirty="0">
                <a:solidFill>
                  <a:srgbClr val="FF0000"/>
                </a:solidFill>
              </a:rPr>
              <a:t>Here we created a blueprint for what we’re targeting:</a:t>
            </a:r>
          </a:p>
        </p:txBody>
      </p:sp>
    </p:spTree>
    <p:extLst>
      <p:ext uri="{BB962C8B-B14F-4D97-AF65-F5344CB8AC3E}">
        <p14:creationId xmlns:p14="http://schemas.microsoft.com/office/powerpoint/2010/main" val="137297829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grpSp>
        <p:nvGrpSpPr>
          <p:cNvPr id="120" name="Group 119"/>
          <p:cNvGrpSpPr/>
          <p:nvPr/>
        </p:nvGrpSpPr>
        <p:grpSpPr>
          <a:xfrm>
            <a:off x="304800" y="838200"/>
            <a:ext cx="8582745" cy="4876800"/>
            <a:chOff x="391886" y="685800"/>
            <a:chExt cx="7075714" cy="4020490"/>
          </a:xfrm>
        </p:grpSpPr>
        <p:sp>
          <p:nvSpPr>
            <p:cNvPr id="3" name="Rectangle 2"/>
            <p:cNvSpPr/>
            <p:nvPr/>
          </p:nvSpPr>
          <p:spPr>
            <a:xfrm>
              <a:off x="391886"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40779" y="685800"/>
              <a:ext cx="1159613" cy="369332"/>
            </a:xfrm>
            <a:prstGeom prst="rect">
              <a:avLst/>
            </a:prstGeom>
            <a:noFill/>
          </p:spPr>
          <p:txBody>
            <a:bodyPr wrap="none" rtlCol="0">
              <a:spAutoFit/>
            </a:bodyPr>
            <a:lstStyle/>
            <a:p>
              <a:r>
                <a:rPr lang="en-US" dirty="0"/>
                <a:t>New York</a:t>
              </a:r>
            </a:p>
          </p:txBody>
        </p:sp>
        <p:cxnSp>
          <p:nvCxnSpPr>
            <p:cNvPr id="17" name="Straight Connector 16"/>
            <p:cNvCxnSpPr>
              <a:stCxn id="3" idx="0"/>
              <a:endCxn id="3" idx="2"/>
            </p:cNvCxnSpPr>
            <p:nvPr/>
          </p:nvCxnSpPr>
          <p:spPr>
            <a:xfrm>
              <a:off x="1420586"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9558" y="1126732"/>
              <a:ext cx="553357" cy="246221"/>
            </a:xfrm>
            <a:prstGeom prst="rect">
              <a:avLst/>
            </a:prstGeom>
            <a:noFill/>
          </p:spPr>
          <p:txBody>
            <a:bodyPr wrap="none" rtlCol="0">
              <a:spAutoFit/>
            </a:bodyPr>
            <a:lstStyle/>
            <a:p>
              <a:r>
                <a:rPr lang="en-US" sz="1000" b="1" dirty="0"/>
                <a:t>Italian</a:t>
              </a:r>
            </a:p>
          </p:txBody>
        </p:sp>
        <p:sp>
          <p:nvSpPr>
            <p:cNvPr id="19" name="TextBox 18"/>
            <p:cNvSpPr txBox="1"/>
            <p:nvPr/>
          </p:nvSpPr>
          <p:spPr>
            <a:xfrm>
              <a:off x="1565335" y="1121088"/>
              <a:ext cx="688009" cy="246221"/>
            </a:xfrm>
            <a:prstGeom prst="rect">
              <a:avLst/>
            </a:prstGeom>
            <a:noFill/>
          </p:spPr>
          <p:txBody>
            <a:bodyPr wrap="none" rtlCol="0">
              <a:spAutoFit/>
            </a:bodyPr>
            <a:lstStyle/>
            <a:p>
              <a:r>
                <a:rPr lang="en-US" sz="1000" b="1" dirty="0"/>
                <a:t>Mexican</a:t>
              </a:r>
            </a:p>
          </p:txBody>
        </p:sp>
        <p:sp>
          <p:nvSpPr>
            <p:cNvPr id="20" name="TextBox 19"/>
            <p:cNvSpPr txBox="1"/>
            <p:nvPr/>
          </p:nvSpPr>
          <p:spPr>
            <a:xfrm>
              <a:off x="493515" y="1378822"/>
              <a:ext cx="808235" cy="246221"/>
            </a:xfrm>
            <a:prstGeom prst="rect">
              <a:avLst/>
            </a:prstGeom>
            <a:noFill/>
          </p:spPr>
          <p:txBody>
            <a:bodyPr wrap="none" rtlCol="0">
              <a:spAutoFit/>
            </a:bodyPr>
            <a:lstStyle/>
            <a:p>
              <a:r>
                <a:rPr lang="en-US" sz="1000" dirty="0"/>
                <a:t>Restaurant</a:t>
              </a:r>
            </a:p>
          </p:txBody>
        </p:sp>
        <p:sp>
          <p:nvSpPr>
            <p:cNvPr id="21" name="TextBox 20"/>
            <p:cNvSpPr txBox="1"/>
            <p:nvPr/>
          </p:nvSpPr>
          <p:spPr>
            <a:xfrm>
              <a:off x="502118" y="1609610"/>
              <a:ext cx="808235" cy="246221"/>
            </a:xfrm>
            <a:prstGeom prst="rect">
              <a:avLst/>
            </a:prstGeom>
            <a:noFill/>
          </p:spPr>
          <p:txBody>
            <a:bodyPr wrap="none" rtlCol="0">
              <a:spAutoFit/>
            </a:bodyPr>
            <a:lstStyle/>
            <a:p>
              <a:r>
                <a:rPr lang="en-US" sz="1000" dirty="0"/>
                <a:t>Restaurant</a:t>
              </a:r>
            </a:p>
          </p:txBody>
        </p:sp>
        <p:sp>
          <p:nvSpPr>
            <p:cNvPr id="22" name="TextBox 21"/>
            <p:cNvSpPr txBox="1"/>
            <p:nvPr/>
          </p:nvSpPr>
          <p:spPr>
            <a:xfrm>
              <a:off x="493515" y="1848140"/>
              <a:ext cx="808235" cy="246221"/>
            </a:xfrm>
            <a:prstGeom prst="rect">
              <a:avLst/>
            </a:prstGeom>
            <a:noFill/>
          </p:spPr>
          <p:txBody>
            <a:bodyPr wrap="none" rtlCol="0">
              <a:spAutoFit/>
            </a:bodyPr>
            <a:lstStyle/>
            <a:p>
              <a:r>
                <a:rPr lang="en-US" sz="1000" dirty="0"/>
                <a:t>Restaurant</a:t>
              </a:r>
            </a:p>
          </p:txBody>
        </p:sp>
        <p:sp>
          <p:nvSpPr>
            <p:cNvPr id="23" name="TextBox 22"/>
            <p:cNvSpPr txBox="1"/>
            <p:nvPr/>
          </p:nvSpPr>
          <p:spPr>
            <a:xfrm>
              <a:off x="502117" y="2087834"/>
              <a:ext cx="808235" cy="246221"/>
            </a:xfrm>
            <a:prstGeom prst="rect">
              <a:avLst/>
            </a:prstGeom>
            <a:noFill/>
          </p:spPr>
          <p:txBody>
            <a:bodyPr wrap="none" rtlCol="0">
              <a:spAutoFit/>
            </a:bodyPr>
            <a:lstStyle/>
            <a:p>
              <a:r>
                <a:rPr lang="en-US" sz="1000" dirty="0"/>
                <a:t>Restaurant</a:t>
              </a:r>
            </a:p>
          </p:txBody>
        </p:sp>
        <p:sp>
          <p:nvSpPr>
            <p:cNvPr id="24" name="TextBox 23"/>
            <p:cNvSpPr txBox="1"/>
            <p:nvPr/>
          </p:nvSpPr>
          <p:spPr>
            <a:xfrm>
              <a:off x="491669" y="2317458"/>
              <a:ext cx="808235" cy="246221"/>
            </a:xfrm>
            <a:prstGeom prst="rect">
              <a:avLst/>
            </a:prstGeom>
            <a:noFill/>
          </p:spPr>
          <p:txBody>
            <a:bodyPr wrap="none" rtlCol="0">
              <a:spAutoFit/>
            </a:bodyPr>
            <a:lstStyle/>
            <a:p>
              <a:r>
                <a:rPr lang="en-US" sz="1000" dirty="0"/>
                <a:t>Restaurant</a:t>
              </a:r>
            </a:p>
          </p:txBody>
        </p:sp>
        <p:sp>
          <p:nvSpPr>
            <p:cNvPr id="25" name="TextBox 24"/>
            <p:cNvSpPr txBox="1"/>
            <p:nvPr/>
          </p:nvSpPr>
          <p:spPr>
            <a:xfrm>
              <a:off x="1530817" y="1370748"/>
              <a:ext cx="808235" cy="246221"/>
            </a:xfrm>
            <a:prstGeom prst="rect">
              <a:avLst/>
            </a:prstGeom>
            <a:noFill/>
          </p:spPr>
          <p:txBody>
            <a:bodyPr wrap="none" rtlCol="0">
              <a:spAutoFit/>
            </a:bodyPr>
            <a:lstStyle/>
            <a:p>
              <a:r>
                <a:rPr lang="en-US" sz="1000" dirty="0"/>
                <a:t>Restaurant</a:t>
              </a:r>
            </a:p>
          </p:txBody>
        </p:sp>
        <p:sp>
          <p:nvSpPr>
            <p:cNvPr id="26" name="TextBox 25"/>
            <p:cNvSpPr txBox="1"/>
            <p:nvPr/>
          </p:nvSpPr>
          <p:spPr>
            <a:xfrm>
              <a:off x="1539420" y="1601536"/>
              <a:ext cx="808235" cy="246221"/>
            </a:xfrm>
            <a:prstGeom prst="rect">
              <a:avLst/>
            </a:prstGeom>
            <a:noFill/>
          </p:spPr>
          <p:txBody>
            <a:bodyPr wrap="none" rtlCol="0">
              <a:spAutoFit/>
            </a:bodyPr>
            <a:lstStyle/>
            <a:p>
              <a:r>
                <a:rPr lang="en-US" sz="1000" dirty="0"/>
                <a:t>Restaurant</a:t>
              </a:r>
            </a:p>
          </p:txBody>
        </p:sp>
        <p:sp>
          <p:nvSpPr>
            <p:cNvPr id="27" name="TextBox 26"/>
            <p:cNvSpPr txBox="1"/>
            <p:nvPr/>
          </p:nvSpPr>
          <p:spPr>
            <a:xfrm>
              <a:off x="1530817" y="1840066"/>
              <a:ext cx="808235" cy="246221"/>
            </a:xfrm>
            <a:prstGeom prst="rect">
              <a:avLst/>
            </a:prstGeom>
            <a:noFill/>
          </p:spPr>
          <p:txBody>
            <a:bodyPr wrap="none" rtlCol="0">
              <a:spAutoFit/>
            </a:bodyPr>
            <a:lstStyle/>
            <a:p>
              <a:r>
                <a:rPr lang="en-US" sz="1000" dirty="0"/>
                <a:t>Restaurant</a:t>
              </a:r>
            </a:p>
          </p:txBody>
        </p:sp>
        <p:sp>
          <p:nvSpPr>
            <p:cNvPr id="28" name="TextBox 27"/>
            <p:cNvSpPr txBox="1"/>
            <p:nvPr/>
          </p:nvSpPr>
          <p:spPr>
            <a:xfrm>
              <a:off x="1539419" y="2079760"/>
              <a:ext cx="808235" cy="246221"/>
            </a:xfrm>
            <a:prstGeom prst="rect">
              <a:avLst/>
            </a:prstGeom>
            <a:noFill/>
          </p:spPr>
          <p:txBody>
            <a:bodyPr wrap="none" rtlCol="0">
              <a:spAutoFit/>
            </a:bodyPr>
            <a:lstStyle/>
            <a:p>
              <a:r>
                <a:rPr lang="en-US" sz="1000" dirty="0"/>
                <a:t>Restaurant</a:t>
              </a:r>
            </a:p>
          </p:txBody>
        </p:sp>
        <p:sp>
          <p:nvSpPr>
            <p:cNvPr id="29" name="TextBox 28"/>
            <p:cNvSpPr txBox="1"/>
            <p:nvPr/>
          </p:nvSpPr>
          <p:spPr>
            <a:xfrm>
              <a:off x="1528971" y="2309384"/>
              <a:ext cx="808235" cy="246221"/>
            </a:xfrm>
            <a:prstGeom prst="rect">
              <a:avLst/>
            </a:prstGeom>
            <a:noFill/>
          </p:spPr>
          <p:txBody>
            <a:bodyPr wrap="none" rtlCol="0">
              <a:spAutoFit/>
            </a:bodyPr>
            <a:lstStyle/>
            <a:p>
              <a:r>
                <a:rPr lang="en-US" sz="1000" dirty="0"/>
                <a:t>Restaurant</a:t>
              </a:r>
            </a:p>
          </p:txBody>
        </p:sp>
        <p:sp>
          <p:nvSpPr>
            <p:cNvPr id="30" name="Rectangle 29"/>
            <p:cNvSpPr/>
            <p:nvPr/>
          </p:nvSpPr>
          <p:spPr>
            <a:xfrm>
              <a:off x="2895600" y="1078066"/>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344493" y="697066"/>
              <a:ext cx="1107288" cy="304482"/>
            </a:xfrm>
            <a:prstGeom prst="rect">
              <a:avLst/>
            </a:prstGeom>
            <a:noFill/>
          </p:spPr>
          <p:txBody>
            <a:bodyPr wrap="none" rtlCol="0">
              <a:spAutoFit/>
            </a:bodyPr>
            <a:lstStyle/>
            <a:p>
              <a:r>
                <a:rPr lang="en-US" dirty="0"/>
                <a:t>Tucson, AZ</a:t>
              </a:r>
            </a:p>
          </p:txBody>
        </p:sp>
        <p:cxnSp>
          <p:nvCxnSpPr>
            <p:cNvPr id="32" name="Straight Connector 31"/>
            <p:cNvCxnSpPr>
              <a:stCxn id="30" idx="0"/>
              <a:endCxn id="30" idx="2"/>
            </p:cNvCxnSpPr>
            <p:nvPr/>
          </p:nvCxnSpPr>
          <p:spPr>
            <a:xfrm>
              <a:off x="3924300" y="1078066"/>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133272" y="1137998"/>
              <a:ext cx="553357" cy="246221"/>
            </a:xfrm>
            <a:prstGeom prst="rect">
              <a:avLst/>
            </a:prstGeom>
            <a:noFill/>
          </p:spPr>
          <p:txBody>
            <a:bodyPr wrap="none" rtlCol="0">
              <a:spAutoFit/>
            </a:bodyPr>
            <a:lstStyle/>
            <a:p>
              <a:r>
                <a:rPr lang="en-US" sz="1000" b="1" dirty="0"/>
                <a:t>Italian</a:t>
              </a:r>
            </a:p>
          </p:txBody>
        </p:sp>
        <p:sp>
          <p:nvSpPr>
            <p:cNvPr id="34" name="TextBox 33"/>
            <p:cNvSpPr txBox="1"/>
            <p:nvPr/>
          </p:nvSpPr>
          <p:spPr>
            <a:xfrm>
              <a:off x="4069049" y="1132354"/>
              <a:ext cx="688009" cy="246221"/>
            </a:xfrm>
            <a:prstGeom prst="rect">
              <a:avLst/>
            </a:prstGeom>
            <a:noFill/>
          </p:spPr>
          <p:txBody>
            <a:bodyPr wrap="none" rtlCol="0">
              <a:spAutoFit/>
            </a:bodyPr>
            <a:lstStyle/>
            <a:p>
              <a:r>
                <a:rPr lang="en-US" sz="1000" b="1" dirty="0"/>
                <a:t>Mexican</a:t>
              </a:r>
            </a:p>
          </p:txBody>
        </p:sp>
        <p:sp>
          <p:nvSpPr>
            <p:cNvPr id="35" name="TextBox 34"/>
            <p:cNvSpPr txBox="1"/>
            <p:nvPr/>
          </p:nvSpPr>
          <p:spPr>
            <a:xfrm>
              <a:off x="2997229" y="1390088"/>
              <a:ext cx="808235" cy="246221"/>
            </a:xfrm>
            <a:prstGeom prst="rect">
              <a:avLst/>
            </a:prstGeom>
            <a:noFill/>
          </p:spPr>
          <p:txBody>
            <a:bodyPr wrap="none" rtlCol="0">
              <a:spAutoFit/>
            </a:bodyPr>
            <a:lstStyle/>
            <a:p>
              <a:r>
                <a:rPr lang="en-US" sz="1000" dirty="0"/>
                <a:t>Restaurant</a:t>
              </a:r>
            </a:p>
          </p:txBody>
        </p:sp>
        <p:sp>
          <p:nvSpPr>
            <p:cNvPr id="36" name="TextBox 35"/>
            <p:cNvSpPr txBox="1"/>
            <p:nvPr/>
          </p:nvSpPr>
          <p:spPr>
            <a:xfrm>
              <a:off x="3005832" y="1620876"/>
              <a:ext cx="808235" cy="246221"/>
            </a:xfrm>
            <a:prstGeom prst="rect">
              <a:avLst/>
            </a:prstGeom>
            <a:noFill/>
          </p:spPr>
          <p:txBody>
            <a:bodyPr wrap="none" rtlCol="0">
              <a:spAutoFit/>
            </a:bodyPr>
            <a:lstStyle/>
            <a:p>
              <a:r>
                <a:rPr lang="en-US" sz="1000" dirty="0"/>
                <a:t>Restaurant</a:t>
              </a:r>
            </a:p>
          </p:txBody>
        </p:sp>
        <p:sp>
          <p:nvSpPr>
            <p:cNvPr id="37" name="TextBox 36"/>
            <p:cNvSpPr txBox="1"/>
            <p:nvPr/>
          </p:nvSpPr>
          <p:spPr>
            <a:xfrm>
              <a:off x="2997229" y="1859406"/>
              <a:ext cx="808235" cy="246221"/>
            </a:xfrm>
            <a:prstGeom prst="rect">
              <a:avLst/>
            </a:prstGeom>
            <a:noFill/>
          </p:spPr>
          <p:txBody>
            <a:bodyPr wrap="none" rtlCol="0">
              <a:spAutoFit/>
            </a:bodyPr>
            <a:lstStyle/>
            <a:p>
              <a:r>
                <a:rPr lang="en-US" sz="1000" dirty="0"/>
                <a:t>Restaurant</a:t>
              </a:r>
            </a:p>
          </p:txBody>
        </p:sp>
        <p:sp>
          <p:nvSpPr>
            <p:cNvPr id="38" name="TextBox 37"/>
            <p:cNvSpPr txBox="1"/>
            <p:nvPr/>
          </p:nvSpPr>
          <p:spPr>
            <a:xfrm>
              <a:off x="3005831" y="2099100"/>
              <a:ext cx="808235" cy="246221"/>
            </a:xfrm>
            <a:prstGeom prst="rect">
              <a:avLst/>
            </a:prstGeom>
            <a:noFill/>
          </p:spPr>
          <p:txBody>
            <a:bodyPr wrap="none" rtlCol="0">
              <a:spAutoFit/>
            </a:bodyPr>
            <a:lstStyle/>
            <a:p>
              <a:r>
                <a:rPr lang="en-US" sz="1000" dirty="0"/>
                <a:t>Restaurant</a:t>
              </a:r>
            </a:p>
          </p:txBody>
        </p:sp>
        <p:sp>
          <p:nvSpPr>
            <p:cNvPr id="39" name="TextBox 38"/>
            <p:cNvSpPr txBox="1"/>
            <p:nvPr/>
          </p:nvSpPr>
          <p:spPr>
            <a:xfrm>
              <a:off x="2995383" y="2328724"/>
              <a:ext cx="808235" cy="246221"/>
            </a:xfrm>
            <a:prstGeom prst="rect">
              <a:avLst/>
            </a:prstGeom>
            <a:noFill/>
          </p:spPr>
          <p:txBody>
            <a:bodyPr wrap="none" rtlCol="0">
              <a:spAutoFit/>
            </a:bodyPr>
            <a:lstStyle/>
            <a:p>
              <a:r>
                <a:rPr lang="en-US" sz="1000" dirty="0"/>
                <a:t>Restaurant</a:t>
              </a:r>
            </a:p>
          </p:txBody>
        </p:sp>
        <p:sp>
          <p:nvSpPr>
            <p:cNvPr id="40" name="TextBox 39"/>
            <p:cNvSpPr txBox="1"/>
            <p:nvPr/>
          </p:nvSpPr>
          <p:spPr>
            <a:xfrm>
              <a:off x="4034531" y="1382014"/>
              <a:ext cx="808235" cy="246221"/>
            </a:xfrm>
            <a:prstGeom prst="rect">
              <a:avLst/>
            </a:prstGeom>
            <a:noFill/>
          </p:spPr>
          <p:txBody>
            <a:bodyPr wrap="none" rtlCol="0">
              <a:spAutoFit/>
            </a:bodyPr>
            <a:lstStyle/>
            <a:p>
              <a:r>
                <a:rPr lang="en-US" sz="1000" dirty="0"/>
                <a:t>Restaurant</a:t>
              </a:r>
            </a:p>
          </p:txBody>
        </p:sp>
        <p:sp>
          <p:nvSpPr>
            <p:cNvPr id="41" name="TextBox 40"/>
            <p:cNvSpPr txBox="1"/>
            <p:nvPr/>
          </p:nvSpPr>
          <p:spPr>
            <a:xfrm>
              <a:off x="4043134" y="1612802"/>
              <a:ext cx="808235" cy="246221"/>
            </a:xfrm>
            <a:prstGeom prst="rect">
              <a:avLst/>
            </a:prstGeom>
            <a:noFill/>
          </p:spPr>
          <p:txBody>
            <a:bodyPr wrap="none" rtlCol="0">
              <a:spAutoFit/>
            </a:bodyPr>
            <a:lstStyle/>
            <a:p>
              <a:r>
                <a:rPr lang="en-US" sz="1000" dirty="0"/>
                <a:t>Restaurant</a:t>
              </a:r>
            </a:p>
          </p:txBody>
        </p:sp>
        <p:sp>
          <p:nvSpPr>
            <p:cNvPr id="42" name="TextBox 41"/>
            <p:cNvSpPr txBox="1"/>
            <p:nvPr/>
          </p:nvSpPr>
          <p:spPr>
            <a:xfrm>
              <a:off x="4034531" y="1851332"/>
              <a:ext cx="808235" cy="246221"/>
            </a:xfrm>
            <a:prstGeom prst="rect">
              <a:avLst/>
            </a:prstGeom>
            <a:noFill/>
          </p:spPr>
          <p:txBody>
            <a:bodyPr wrap="none" rtlCol="0">
              <a:spAutoFit/>
            </a:bodyPr>
            <a:lstStyle/>
            <a:p>
              <a:r>
                <a:rPr lang="en-US" sz="1000" dirty="0"/>
                <a:t>Restaurant</a:t>
              </a:r>
            </a:p>
          </p:txBody>
        </p:sp>
        <p:sp>
          <p:nvSpPr>
            <p:cNvPr id="43" name="TextBox 42"/>
            <p:cNvSpPr txBox="1"/>
            <p:nvPr/>
          </p:nvSpPr>
          <p:spPr>
            <a:xfrm>
              <a:off x="4043133" y="2091026"/>
              <a:ext cx="808235" cy="246221"/>
            </a:xfrm>
            <a:prstGeom prst="rect">
              <a:avLst/>
            </a:prstGeom>
            <a:noFill/>
          </p:spPr>
          <p:txBody>
            <a:bodyPr wrap="none" rtlCol="0">
              <a:spAutoFit/>
            </a:bodyPr>
            <a:lstStyle/>
            <a:p>
              <a:r>
                <a:rPr lang="en-US" sz="1000" dirty="0"/>
                <a:t>Restaurant</a:t>
              </a:r>
            </a:p>
          </p:txBody>
        </p:sp>
        <p:sp>
          <p:nvSpPr>
            <p:cNvPr id="44" name="TextBox 43"/>
            <p:cNvSpPr txBox="1"/>
            <p:nvPr/>
          </p:nvSpPr>
          <p:spPr>
            <a:xfrm>
              <a:off x="4032685" y="2320650"/>
              <a:ext cx="808235" cy="246221"/>
            </a:xfrm>
            <a:prstGeom prst="rect">
              <a:avLst/>
            </a:prstGeom>
            <a:noFill/>
          </p:spPr>
          <p:txBody>
            <a:bodyPr wrap="none" rtlCol="0">
              <a:spAutoFit/>
            </a:bodyPr>
            <a:lstStyle/>
            <a:p>
              <a:r>
                <a:rPr lang="en-US" sz="1000" dirty="0"/>
                <a:t>Restaurant</a:t>
              </a:r>
            </a:p>
          </p:txBody>
        </p:sp>
        <p:sp>
          <p:nvSpPr>
            <p:cNvPr id="45" name="Rectangle 44"/>
            <p:cNvSpPr/>
            <p:nvPr/>
          </p:nvSpPr>
          <p:spPr>
            <a:xfrm>
              <a:off x="5410200"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5673836" y="685800"/>
              <a:ext cx="1530125" cy="304482"/>
            </a:xfrm>
            <a:prstGeom prst="rect">
              <a:avLst/>
            </a:prstGeom>
            <a:noFill/>
          </p:spPr>
          <p:txBody>
            <a:bodyPr wrap="none" rtlCol="0">
              <a:spAutoFit/>
            </a:bodyPr>
            <a:lstStyle/>
            <a:p>
              <a:r>
                <a:rPr lang="en-US" dirty="0"/>
                <a:t>Washington, DC</a:t>
              </a:r>
            </a:p>
          </p:txBody>
        </p:sp>
        <p:cxnSp>
          <p:nvCxnSpPr>
            <p:cNvPr id="47" name="Straight Connector 46"/>
            <p:cNvCxnSpPr>
              <a:stCxn id="45" idx="0"/>
              <a:endCxn id="45" idx="2"/>
            </p:cNvCxnSpPr>
            <p:nvPr/>
          </p:nvCxnSpPr>
          <p:spPr>
            <a:xfrm>
              <a:off x="6438900"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647872" y="1126732"/>
              <a:ext cx="553357" cy="246221"/>
            </a:xfrm>
            <a:prstGeom prst="rect">
              <a:avLst/>
            </a:prstGeom>
            <a:noFill/>
          </p:spPr>
          <p:txBody>
            <a:bodyPr wrap="none" rtlCol="0">
              <a:spAutoFit/>
            </a:bodyPr>
            <a:lstStyle/>
            <a:p>
              <a:r>
                <a:rPr lang="en-US" sz="1000" b="1" dirty="0"/>
                <a:t>Italian</a:t>
              </a:r>
            </a:p>
          </p:txBody>
        </p:sp>
        <p:sp>
          <p:nvSpPr>
            <p:cNvPr id="49" name="TextBox 48"/>
            <p:cNvSpPr txBox="1"/>
            <p:nvPr/>
          </p:nvSpPr>
          <p:spPr>
            <a:xfrm>
              <a:off x="6583649" y="1121088"/>
              <a:ext cx="688009" cy="246221"/>
            </a:xfrm>
            <a:prstGeom prst="rect">
              <a:avLst/>
            </a:prstGeom>
            <a:noFill/>
          </p:spPr>
          <p:txBody>
            <a:bodyPr wrap="none" rtlCol="0">
              <a:spAutoFit/>
            </a:bodyPr>
            <a:lstStyle/>
            <a:p>
              <a:r>
                <a:rPr lang="en-US" sz="1000" b="1" dirty="0"/>
                <a:t>Mexican</a:t>
              </a:r>
            </a:p>
          </p:txBody>
        </p:sp>
        <p:sp>
          <p:nvSpPr>
            <p:cNvPr id="50" name="TextBox 49"/>
            <p:cNvSpPr txBox="1"/>
            <p:nvPr/>
          </p:nvSpPr>
          <p:spPr>
            <a:xfrm>
              <a:off x="5511829" y="1378822"/>
              <a:ext cx="808235" cy="246221"/>
            </a:xfrm>
            <a:prstGeom prst="rect">
              <a:avLst/>
            </a:prstGeom>
            <a:noFill/>
          </p:spPr>
          <p:txBody>
            <a:bodyPr wrap="none" rtlCol="0">
              <a:spAutoFit/>
            </a:bodyPr>
            <a:lstStyle/>
            <a:p>
              <a:r>
                <a:rPr lang="en-US" sz="1000" dirty="0"/>
                <a:t>Restaurant</a:t>
              </a:r>
            </a:p>
          </p:txBody>
        </p:sp>
        <p:sp>
          <p:nvSpPr>
            <p:cNvPr id="51" name="TextBox 50"/>
            <p:cNvSpPr txBox="1"/>
            <p:nvPr/>
          </p:nvSpPr>
          <p:spPr>
            <a:xfrm>
              <a:off x="5520432" y="1609610"/>
              <a:ext cx="808235" cy="246221"/>
            </a:xfrm>
            <a:prstGeom prst="rect">
              <a:avLst/>
            </a:prstGeom>
            <a:noFill/>
          </p:spPr>
          <p:txBody>
            <a:bodyPr wrap="none" rtlCol="0">
              <a:spAutoFit/>
            </a:bodyPr>
            <a:lstStyle/>
            <a:p>
              <a:r>
                <a:rPr lang="en-US" sz="1000" dirty="0"/>
                <a:t>Restaurant</a:t>
              </a:r>
            </a:p>
          </p:txBody>
        </p:sp>
        <p:sp>
          <p:nvSpPr>
            <p:cNvPr id="52" name="TextBox 51"/>
            <p:cNvSpPr txBox="1"/>
            <p:nvPr/>
          </p:nvSpPr>
          <p:spPr>
            <a:xfrm>
              <a:off x="5511829" y="1848140"/>
              <a:ext cx="808235" cy="246221"/>
            </a:xfrm>
            <a:prstGeom prst="rect">
              <a:avLst/>
            </a:prstGeom>
            <a:noFill/>
          </p:spPr>
          <p:txBody>
            <a:bodyPr wrap="none" rtlCol="0">
              <a:spAutoFit/>
            </a:bodyPr>
            <a:lstStyle/>
            <a:p>
              <a:r>
                <a:rPr lang="en-US" sz="1000" dirty="0"/>
                <a:t>Restaurant</a:t>
              </a:r>
            </a:p>
          </p:txBody>
        </p:sp>
        <p:sp>
          <p:nvSpPr>
            <p:cNvPr id="53" name="TextBox 52"/>
            <p:cNvSpPr txBox="1"/>
            <p:nvPr/>
          </p:nvSpPr>
          <p:spPr>
            <a:xfrm>
              <a:off x="5520431" y="2087834"/>
              <a:ext cx="808235" cy="246221"/>
            </a:xfrm>
            <a:prstGeom prst="rect">
              <a:avLst/>
            </a:prstGeom>
            <a:noFill/>
          </p:spPr>
          <p:txBody>
            <a:bodyPr wrap="none" rtlCol="0">
              <a:spAutoFit/>
            </a:bodyPr>
            <a:lstStyle/>
            <a:p>
              <a:r>
                <a:rPr lang="en-US" sz="1000" dirty="0"/>
                <a:t>Restaurant</a:t>
              </a:r>
            </a:p>
          </p:txBody>
        </p:sp>
        <p:sp>
          <p:nvSpPr>
            <p:cNvPr id="54" name="TextBox 53"/>
            <p:cNvSpPr txBox="1"/>
            <p:nvPr/>
          </p:nvSpPr>
          <p:spPr>
            <a:xfrm>
              <a:off x="5509983" y="2317458"/>
              <a:ext cx="808235" cy="246221"/>
            </a:xfrm>
            <a:prstGeom prst="rect">
              <a:avLst/>
            </a:prstGeom>
            <a:noFill/>
          </p:spPr>
          <p:txBody>
            <a:bodyPr wrap="none" rtlCol="0">
              <a:spAutoFit/>
            </a:bodyPr>
            <a:lstStyle/>
            <a:p>
              <a:r>
                <a:rPr lang="en-US" sz="1000" dirty="0"/>
                <a:t>Restaurant</a:t>
              </a:r>
            </a:p>
          </p:txBody>
        </p:sp>
        <p:sp>
          <p:nvSpPr>
            <p:cNvPr id="55" name="TextBox 54"/>
            <p:cNvSpPr txBox="1"/>
            <p:nvPr/>
          </p:nvSpPr>
          <p:spPr>
            <a:xfrm>
              <a:off x="6549131" y="1370748"/>
              <a:ext cx="808235" cy="246221"/>
            </a:xfrm>
            <a:prstGeom prst="rect">
              <a:avLst/>
            </a:prstGeom>
            <a:noFill/>
          </p:spPr>
          <p:txBody>
            <a:bodyPr wrap="none" rtlCol="0">
              <a:spAutoFit/>
            </a:bodyPr>
            <a:lstStyle/>
            <a:p>
              <a:r>
                <a:rPr lang="en-US" sz="1000" dirty="0"/>
                <a:t>Restaurant</a:t>
              </a:r>
            </a:p>
          </p:txBody>
        </p:sp>
        <p:sp>
          <p:nvSpPr>
            <p:cNvPr id="56" name="TextBox 55"/>
            <p:cNvSpPr txBox="1"/>
            <p:nvPr/>
          </p:nvSpPr>
          <p:spPr>
            <a:xfrm>
              <a:off x="6557734" y="1601536"/>
              <a:ext cx="808235" cy="246221"/>
            </a:xfrm>
            <a:prstGeom prst="rect">
              <a:avLst/>
            </a:prstGeom>
            <a:noFill/>
          </p:spPr>
          <p:txBody>
            <a:bodyPr wrap="none" rtlCol="0">
              <a:spAutoFit/>
            </a:bodyPr>
            <a:lstStyle/>
            <a:p>
              <a:r>
                <a:rPr lang="en-US" sz="1000" dirty="0"/>
                <a:t>Restaurant</a:t>
              </a:r>
            </a:p>
          </p:txBody>
        </p:sp>
        <p:sp>
          <p:nvSpPr>
            <p:cNvPr id="57" name="TextBox 56"/>
            <p:cNvSpPr txBox="1"/>
            <p:nvPr/>
          </p:nvSpPr>
          <p:spPr>
            <a:xfrm>
              <a:off x="6549131" y="1840066"/>
              <a:ext cx="808235" cy="246221"/>
            </a:xfrm>
            <a:prstGeom prst="rect">
              <a:avLst/>
            </a:prstGeom>
            <a:noFill/>
          </p:spPr>
          <p:txBody>
            <a:bodyPr wrap="none" rtlCol="0">
              <a:spAutoFit/>
            </a:bodyPr>
            <a:lstStyle/>
            <a:p>
              <a:r>
                <a:rPr lang="en-US" sz="1000" dirty="0"/>
                <a:t>Restaurant</a:t>
              </a:r>
            </a:p>
          </p:txBody>
        </p:sp>
        <p:sp>
          <p:nvSpPr>
            <p:cNvPr id="58" name="TextBox 57"/>
            <p:cNvSpPr txBox="1"/>
            <p:nvPr/>
          </p:nvSpPr>
          <p:spPr>
            <a:xfrm>
              <a:off x="6557733" y="2079760"/>
              <a:ext cx="808235" cy="246221"/>
            </a:xfrm>
            <a:prstGeom prst="rect">
              <a:avLst/>
            </a:prstGeom>
            <a:noFill/>
          </p:spPr>
          <p:txBody>
            <a:bodyPr wrap="none" rtlCol="0">
              <a:spAutoFit/>
            </a:bodyPr>
            <a:lstStyle/>
            <a:p>
              <a:r>
                <a:rPr lang="en-US" sz="1000" dirty="0"/>
                <a:t>Restaurant</a:t>
              </a:r>
            </a:p>
          </p:txBody>
        </p:sp>
        <p:sp>
          <p:nvSpPr>
            <p:cNvPr id="59" name="TextBox 58"/>
            <p:cNvSpPr txBox="1"/>
            <p:nvPr/>
          </p:nvSpPr>
          <p:spPr>
            <a:xfrm>
              <a:off x="6547285" y="2309384"/>
              <a:ext cx="808235" cy="246221"/>
            </a:xfrm>
            <a:prstGeom prst="rect">
              <a:avLst/>
            </a:prstGeom>
            <a:noFill/>
          </p:spPr>
          <p:txBody>
            <a:bodyPr wrap="none" rtlCol="0">
              <a:spAutoFit/>
            </a:bodyPr>
            <a:lstStyle/>
            <a:p>
              <a:r>
                <a:rPr lang="en-US" sz="1000" dirty="0"/>
                <a:t>Restaurant</a:t>
              </a:r>
            </a:p>
          </p:txBody>
        </p:sp>
        <p:sp>
          <p:nvSpPr>
            <p:cNvPr id="60" name="Rectangle 59"/>
            <p:cNvSpPr/>
            <p:nvPr/>
          </p:nvSpPr>
          <p:spPr>
            <a:xfrm>
              <a:off x="402334" y="318229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851227" y="2801290"/>
              <a:ext cx="1146034" cy="304482"/>
            </a:xfrm>
            <a:prstGeom prst="rect">
              <a:avLst/>
            </a:prstGeom>
            <a:noFill/>
          </p:spPr>
          <p:txBody>
            <a:bodyPr wrap="none" rtlCol="0">
              <a:spAutoFit/>
            </a:bodyPr>
            <a:lstStyle/>
            <a:p>
              <a:r>
                <a:rPr lang="en-US" dirty="0"/>
                <a:t>Omaha, NE</a:t>
              </a:r>
            </a:p>
          </p:txBody>
        </p:sp>
        <p:cxnSp>
          <p:nvCxnSpPr>
            <p:cNvPr id="62" name="Straight Connector 61"/>
            <p:cNvCxnSpPr>
              <a:stCxn id="60" idx="0"/>
              <a:endCxn id="60" idx="2"/>
            </p:cNvCxnSpPr>
            <p:nvPr/>
          </p:nvCxnSpPr>
          <p:spPr>
            <a:xfrm>
              <a:off x="1431034" y="318229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40006" y="3242222"/>
              <a:ext cx="553357" cy="246221"/>
            </a:xfrm>
            <a:prstGeom prst="rect">
              <a:avLst/>
            </a:prstGeom>
            <a:noFill/>
          </p:spPr>
          <p:txBody>
            <a:bodyPr wrap="none" rtlCol="0">
              <a:spAutoFit/>
            </a:bodyPr>
            <a:lstStyle/>
            <a:p>
              <a:r>
                <a:rPr lang="en-US" sz="1000" b="1" dirty="0"/>
                <a:t>Italian</a:t>
              </a:r>
            </a:p>
          </p:txBody>
        </p:sp>
        <p:sp>
          <p:nvSpPr>
            <p:cNvPr id="64" name="TextBox 63"/>
            <p:cNvSpPr txBox="1"/>
            <p:nvPr/>
          </p:nvSpPr>
          <p:spPr>
            <a:xfrm>
              <a:off x="1575783" y="3236578"/>
              <a:ext cx="688009" cy="246221"/>
            </a:xfrm>
            <a:prstGeom prst="rect">
              <a:avLst/>
            </a:prstGeom>
            <a:noFill/>
          </p:spPr>
          <p:txBody>
            <a:bodyPr wrap="none" rtlCol="0">
              <a:spAutoFit/>
            </a:bodyPr>
            <a:lstStyle/>
            <a:p>
              <a:r>
                <a:rPr lang="en-US" sz="1000" b="1" dirty="0"/>
                <a:t>Mexican</a:t>
              </a:r>
            </a:p>
          </p:txBody>
        </p:sp>
        <p:sp>
          <p:nvSpPr>
            <p:cNvPr id="65" name="TextBox 64"/>
            <p:cNvSpPr txBox="1"/>
            <p:nvPr/>
          </p:nvSpPr>
          <p:spPr>
            <a:xfrm>
              <a:off x="503963" y="3494312"/>
              <a:ext cx="808235" cy="246221"/>
            </a:xfrm>
            <a:prstGeom prst="rect">
              <a:avLst/>
            </a:prstGeom>
            <a:noFill/>
          </p:spPr>
          <p:txBody>
            <a:bodyPr wrap="none" rtlCol="0">
              <a:spAutoFit/>
            </a:bodyPr>
            <a:lstStyle/>
            <a:p>
              <a:r>
                <a:rPr lang="en-US" sz="1000" dirty="0"/>
                <a:t>Restaurant</a:t>
              </a:r>
            </a:p>
          </p:txBody>
        </p:sp>
        <p:sp>
          <p:nvSpPr>
            <p:cNvPr id="66" name="TextBox 65"/>
            <p:cNvSpPr txBox="1"/>
            <p:nvPr/>
          </p:nvSpPr>
          <p:spPr>
            <a:xfrm>
              <a:off x="512566" y="3725100"/>
              <a:ext cx="808235" cy="246221"/>
            </a:xfrm>
            <a:prstGeom prst="rect">
              <a:avLst/>
            </a:prstGeom>
            <a:noFill/>
          </p:spPr>
          <p:txBody>
            <a:bodyPr wrap="none" rtlCol="0">
              <a:spAutoFit/>
            </a:bodyPr>
            <a:lstStyle/>
            <a:p>
              <a:r>
                <a:rPr lang="en-US" sz="1000" dirty="0"/>
                <a:t>Restaurant</a:t>
              </a:r>
            </a:p>
          </p:txBody>
        </p:sp>
        <p:sp>
          <p:nvSpPr>
            <p:cNvPr id="67" name="TextBox 66"/>
            <p:cNvSpPr txBox="1"/>
            <p:nvPr/>
          </p:nvSpPr>
          <p:spPr>
            <a:xfrm>
              <a:off x="503963" y="3963630"/>
              <a:ext cx="808235" cy="246221"/>
            </a:xfrm>
            <a:prstGeom prst="rect">
              <a:avLst/>
            </a:prstGeom>
            <a:noFill/>
          </p:spPr>
          <p:txBody>
            <a:bodyPr wrap="none" rtlCol="0">
              <a:spAutoFit/>
            </a:bodyPr>
            <a:lstStyle/>
            <a:p>
              <a:r>
                <a:rPr lang="en-US" sz="1000" dirty="0"/>
                <a:t>Restaurant</a:t>
              </a:r>
            </a:p>
          </p:txBody>
        </p:sp>
        <p:sp>
          <p:nvSpPr>
            <p:cNvPr id="68" name="TextBox 67"/>
            <p:cNvSpPr txBox="1"/>
            <p:nvPr/>
          </p:nvSpPr>
          <p:spPr>
            <a:xfrm>
              <a:off x="512565" y="4203324"/>
              <a:ext cx="808235" cy="246221"/>
            </a:xfrm>
            <a:prstGeom prst="rect">
              <a:avLst/>
            </a:prstGeom>
            <a:noFill/>
          </p:spPr>
          <p:txBody>
            <a:bodyPr wrap="none" rtlCol="0">
              <a:spAutoFit/>
            </a:bodyPr>
            <a:lstStyle/>
            <a:p>
              <a:r>
                <a:rPr lang="en-US" sz="1000" dirty="0"/>
                <a:t>Restaurant</a:t>
              </a:r>
            </a:p>
          </p:txBody>
        </p:sp>
        <p:sp>
          <p:nvSpPr>
            <p:cNvPr id="69" name="TextBox 68"/>
            <p:cNvSpPr txBox="1"/>
            <p:nvPr/>
          </p:nvSpPr>
          <p:spPr>
            <a:xfrm>
              <a:off x="502117" y="4432948"/>
              <a:ext cx="808235" cy="246221"/>
            </a:xfrm>
            <a:prstGeom prst="rect">
              <a:avLst/>
            </a:prstGeom>
            <a:noFill/>
          </p:spPr>
          <p:txBody>
            <a:bodyPr wrap="none" rtlCol="0">
              <a:spAutoFit/>
            </a:bodyPr>
            <a:lstStyle/>
            <a:p>
              <a:r>
                <a:rPr lang="en-US" sz="1000" dirty="0"/>
                <a:t>Restaurant</a:t>
              </a:r>
            </a:p>
          </p:txBody>
        </p:sp>
        <p:sp>
          <p:nvSpPr>
            <p:cNvPr id="70" name="TextBox 69"/>
            <p:cNvSpPr txBox="1"/>
            <p:nvPr/>
          </p:nvSpPr>
          <p:spPr>
            <a:xfrm>
              <a:off x="1541265" y="3486238"/>
              <a:ext cx="808235" cy="246221"/>
            </a:xfrm>
            <a:prstGeom prst="rect">
              <a:avLst/>
            </a:prstGeom>
            <a:noFill/>
          </p:spPr>
          <p:txBody>
            <a:bodyPr wrap="none" rtlCol="0">
              <a:spAutoFit/>
            </a:bodyPr>
            <a:lstStyle/>
            <a:p>
              <a:r>
                <a:rPr lang="en-US" sz="1000" dirty="0"/>
                <a:t>Restaurant</a:t>
              </a:r>
            </a:p>
          </p:txBody>
        </p:sp>
        <p:sp>
          <p:nvSpPr>
            <p:cNvPr id="71" name="TextBox 70"/>
            <p:cNvSpPr txBox="1"/>
            <p:nvPr/>
          </p:nvSpPr>
          <p:spPr>
            <a:xfrm>
              <a:off x="1549868" y="3717026"/>
              <a:ext cx="808235" cy="246221"/>
            </a:xfrm>
            <a:prstGeom prst="rect">
              <a:avLst/>
            </a:prstGeom>
            <a:noFill/>
          </p:spPr>
          <p:txBody>
            <a:bodyPr wrap="none" rtlCol="0">
              <a:spAutoFit/>
            </a:bodyPr>
            <a:lstStyle/>
            <a:p>
              <a:r>
                <a:rPr lang="en-US" sz="1000" dirty="0"/>
                <a:t>Restaurant</a:t>
              </a:r>
            </a:p>
          </p:txBody>
        </p:sp>
        <p:sp>
          <p:nvSpPr>
            <p:cNvPr id="72" name="TextBox 71"/>
            <p:cNvSpPr txBox="1"/>
            <p:nvPr/>
          </p:nvSpPr>
          <p:spPr>
            <a:xfrm>
              <a:off x="1541265" y="3955556"/>
              <a:ext cx="808235" cy="246221"/>
            </a:xfrm>
            <a:prstGeom prst="rect">
              <a:avLst/>
            </a:prstGeom>
            <a:noFill/>
          </p:spPr>
          <p:txBody>
            <a:bodyPr wrap="none" rtlCol="0">
              <a:spAutoFit/>
            </a:bodyPr>
            <a:lstStyle/>
            <a:p>
              <a:r>
                <a:rPr lang="en-US" sz="1000" dirty="0"/>
                <a:t>Restaurant</a:t>
              </a:r>
            </a:p>
          </p:txBody>
        </p:sp>
        <p:sp>
          <p:nvSpPr>
            <p:cNvPr id="73" name="TextBox 72"/>
            <p:cNvSpPr txBox="1"/>
            <p:nvPr/>
          </p:nvSpPr>
          <p:spPr>
            <a:xfrm>
              <a:off x="1549867" y="4195250"/>
              <a:ext cx="808235" cy="246221"/>
            </a:xfrm>
            <a:prstGeom prst="rect">
              <a:avLst/>
            </a:prstGeom>
            <a:noFill/>
          </p:spPr>
          <p:txBody>
            <a:bodyPr wrap="none" rtlCol="0">
              <a:spAutoFit/>
            </a:bodyPr>
            <a:lstStyle/>
            <a:p>
              <a:r>
                <a:rPr lang="en-US" sz="1000" dirty="0"/>
                <a:t>Restaurant</a:t>
              </a:r>
            </a:p>
          </p:txBody>
        </p:sp>
        <p:sp>
          <p:nvSpPr>
            <p:cNvPr id="74" name="TextBox 73"/>
            <p:cNvSpPr txBox="1"/>
            <p:nvPr/>
          </p:nvSpPr>
          <p:spPr>
            <a:xfrm>
              <a:off x="1539419" y="4424874"/>
              <a:ext cx="808235" cy="246221"/>
            </a:xfrm>
            <a:prstGeom prst="rect">
              <a:avLst/>
            </a:prstGeom>
            <a:noFill/>
          </p:spPr>
          <p:txBody>
            <a:bodyPr wrap="none" rtlCol="0">
              <a:spAutoFit/>
            </a:bodyPr>
            <a:lstStyle/>
            <a:p>
              <a:r>
                <a:rPr lang="en-US" sz="1000" dirty="0"/>
                <a:t>Restaurant</a:t>
              </a:r>
            </a:p>
          </p:txBody>
        </p:sp>
        <p:sp>
          <p:nvSpPr>
            <p:cNvPr id="75" name="Rectangle 74"/>
            <p:cNvSpPr/>
            <p:nvPr/>
          </p:nvSpPr>
          <p:spPr>
            <a:xfrm>
              <a:off x="2891940" y="3147095"/>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229779" y="2771756"/>
              <a:ext cx="1410341" cy="304482"/>
            </a:xfrm>
            <a:prstGeom prst="rect">
              <a:avLst/>
            </a:prstGeom>
            <a:noFill/>
          </p:spPr>
          <p:txBody>
            <a:bodyPr wrap="none" rtlCol="0">
              <a:spAutoFit/>
            </a:bodyPr>
            <a:lstStyle/>
            <a:p>
              <a:r>
                <a:rPr lang="en-US" dirty="0"/>
                <a:t>San Diego, CA</a:t>
              </a:r>
            </a:p>
          </p:txBody>
        </p:sp>
        <p:cxnSp>
          <p:nvCxnSpPr>
            <p:cNvPr id="77" name="Straight Connector 76"/>
            <p:cNvCxnSpPr>
              <a:stCxn id="75" idx="0"/>
              <a:endCxn id="75" idx="2"/>
            </p:cNvCxnSpPr>
            <p:nvPr/>
          </p:nvCxnSpPr>
          <p:spPr>
            <a:xfrm>
              <a:off x="3920640" y="3147095"/>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129612" y="3207027"/>
              <a:ext cx="553357" cy="246221"/>
            </a:xfrm>
            <a:prstGeom prst="rect">
              <a:avLst/>
            </a:prstGeom>
            <a:noFill/>
          </p:spPr>
          <p:txBody>
            <a:bodyPr wrap="none" rtlCol="0">
              <a:spAutoFit/>
            </a:bodyPr>
            <a:lstStyle/>
            <a:p>
              <a:r>
                <a:rPr lang="en-US" sz="1000" b="1" dirty="0"/>
                <a:t>Italian</a:t>
              </a:r>
            </a:p>
          </p:txBody>
        </p:sp>
        <p:sp>
          <p:nvSpPr>
            <p:cNvPr id="79" name="TextBox 78"/>
            <p:cNvSpPr txBox="1"/>
            <p:nvPr/>
          </p:nvSpPr>
          <p:spPr>
            <a:xfrm>
              <a:off x="4065389" y="3201383"/>
              <a:ext cx="688009" cy="246221"/>
            </a:xfrm>
            <a:prstGeom prst="rect">
              <a:avLst/>
            </a:prstGeom>
            <a:noFill/>
          </p:spPr>
          <p:txBody>
            <a:bodyPr wrap="none" rtlCol="0">
              <a:spAutoFit/>
            </a:bodyPr>
            <a:lstStyle/>
            <a:p>
              <a:r>
                <a:rPr lang="en-US" sz="1000" b="1" dirty="0"/>
                <a:t>Mexican</a:t>
              </a:r>
            </a:p>
          </p:txBody>
        </p:sp>
        <p:sp>
          <p:nvSpPr>
            <p:cNvPr id="80" name="TextBox 79"/>
            <p:cNvSpPr txBox="1"/>
            <p:nvPr/>
          </p:nvSpPr>
          <p:spPr>
            <a:xfrm>
              <a:off x="2993569" y="3459117"/>
              <a:ext cx="808235" cy="246221"/>
            </a:xfrm>
            <a:prstGeom prst="rect">
              <a:avLst/>
            </a:prstGeom>
            <a:noFill/>
          </p:spPr>
          <p:txBody>
            <a:bodyPr wrap="none" rtlCol="0">
              <a:spAutoFit/>
            </a:bodyPr>
            <a:lstStyle/>
            <a:p>
              <a:r>
                <a:rPr lang="en-US" sz="1000" dirty="0"/>
                <a:t>Restaurant</a:t>
              </a:r>
            </a:p>
          </p:txBody>
        </p:sp>
        <p:sp>
          <p:nvSpPr>
            <p:cNvPr id="81" name="TextBox 80"/>
            <p:cNvSpPr txBox="1"/>
            <p:nvPr/>
          </p:nvSpPr>
          <p:spPr>
            <a:xfrm>
              <a:off x="3002172" y="3689905"/>
              <a:ext cx="808235" cy="246221"/>
            </a:xfrm>
            <a:prstGeom prst="rect">
              <a:avLst/>
            </a:prstGeom>
            <a:noFill/>
          </p:spPr>
          <p:txBody>
            <a:bodyPr wrap="none" rtlCol="0">
              <a:spAutoFit/>
            </a:bodyPr>
            <a:lstStyle/>
            <a:p>
              <a:r>
                <a:rPr lang="en-US" sz="1000" dirty="0"/>
                <a:t>Restaurant</a:t>
              </a:r>
            </a:p>
          </p:txBody>
        </p:sp>
        <p:sp>
          <p:nvSpPr>
            <p:cNvPr id="82" name="TextBox 81"/>
            <p:cNvSpPr txBox="1"/>
            <p:nvPr/>
          </p:nvSpPr>
          <p:spPr>
            <a:xfrm>
              <a:off x="2993569" y="3928435"/>
              <a:ext cx="808235" cy="246221"/>
            </a:xfrm>
            <a:prstGeom prst="rect">
              <a:avLst/>
            </a:prstGeom>
            <a:noFill/>
          </p:spPr>
          <p:txBody>
            <a:bodyPr wrap="none" rtlCol="0">
              <a:spAutoFit/>
            </a:bodyPr>
            <a:lstStyle/>
            <a:p>
              <a:r>
                <a:rPr lang="en-US" sz="1000" dirty="0"/>
                <a:t>Restaurant</a:t>
              </a:r>
            </a:p>
          </p:txBody>
        </p:sp>
        <p:sp>
          <p:nvSpPr>
            <p:cNvPr id="83" name="TextBox 82"/>
            <p:cNvSpPr txBox="1"/>
            <p:nvPr/>
          </p:nvSpPr>
          <p:spPr>
            <a:xfrm>
              <a:off x="3002171" y="4168129"/>
              <a:ext cx="808235" cy="246221"/>
            </a:xfrm>
            <a:prstGeom prst="rect">
              <a:avLst/>
            </a:prstGeom>
            <a:noFill/>
          </p:spPr>
          <p:txBody>
            <a:bodyPr wrap="none" rtlCol="0">
              <a:spAutoFit/>
            </a:bodyPr>
            <a:lstStyle/>
            <a:p>
              <a:r>
                <a:rPr lang="en-US" sz="1000" dirty="0"/>
                <a:t>Restaurant</a:t>
              </a:r>
            </a:p>
          </p:txBody>
        </p:sp>
        <p:sp>
          <p:nvSpPr>
            <p:cNvPr id="84" name="TextBox 83"/>
            <p:cNvSpPr txBox="1"/>
            <p:nvPr/>
          </p:nvSpPr>
          <p:spPr>
            <a:xfrm>
              <a:off x="2991723" y="4397753"/>
              <a:ext cx="808235" cy="246221"/>
            </a:xfrm>
            <a:prstGeom prst="rect">
              <a:avLst/>
            </a:prstGeom>
            <a:noFill/>
          </p:spPr>
          <p:txBody>
            <a:bodyPr wrap="none" rtlCol="0">
              <a:spAutoFit/>
            </a:bodyPr>
            <a:lstStyle/>
            <a:p>
              <a:r>
                <a:rPr lang="en-US" sz="1000" dirty="0"/>
                <a:t>Restaurant</a:t>
              </a:r>
            </a:p>
          </p:txBody>
        </p:sp>
        <p:sp>
          <p:nvSpPr>
            <p:cNvPr id="85" name="TextBox 84"/>
            <p:cNvSpPr txBox="1"/>
            <p:nvPr/>
          </p:nvSpPr>
          <p:spPr>
            <a:xfrm>
              <a:off x="4030871" y="3451043"/>
              <a:ext cx="808235" cy="246221"/>
            </a:xfrm>
            <a:prstGeom prst="rect">
              <a:avLst/>
            </a:prstGeom>
            <a:noFill/>
          </p:spPr>
          <p:txBody>
            <a:bodyPr wrap="none" rtlCol="0">
              <a:spAutoFit/>
            </a:bodyPr>
            <a:lstStyle/>
            <a:p>
              <a:r>
                <a:rPr lang="en-US" sz="1000" dirty="0"/>
                <a:t>Restaurant</a:t>
              </a:r>
            </a:p>
          </p:txBody>
        </p:sp>
        <p:sp>
          <p:nvSpPr>
            <p:cNvPr id="86" name="TextBox 85"/>
            <p:cNvSpPr txBox="1"/>
            <p:nvPr/>
          </p:nvSpPr>
          <p:spPr>
            <a:xfrm>
              <a:off x="4039474" y="3681831"/>
              <a:ext cx="808235" cy="246221"/>
            </a:xfrm>
            <a:prstGeom prst="rect">
              <a:avLst/>
            </a:prstGeom>
            <a:noFill/>
          </p:spPr>
          <p:txBody>
            <a:bodyPr wrap="none" rtlCol="0">
              <a:spAutoFit/>
            </a:bodyPr>
            <a:lstStyle/>
            <a:p>
              <a:r>
                <a:rPr lang="en-US" sz="1000" dirty="0"/>
                <a:t>Restaurant</a:t>
              </a:r>
            </a:p>
          </p:txBody>
        </p:sp>
        <p:sp>
          <p:nvSpPr>
            <p:cNvPr id="87" name="TextBox 86"/>
            <p:cNvSpPr txBox="1"/>
            <p:nvPr/>
          </p:nvSpPr>
          <p:spPr>
            <a:xfrm>
              <a:off x="4030871" y="3920361"/>
              <a:ext cx="808235" cy="246221"/>
            </a:xfrm>
            <a:prstGeom prst="rect">
              <a:avLst/>
            </a:prstGeom>
            <a:noFill/>
          </p:spPr>
          <p:txBody>
            <a:bodyPr wrap="none" rtlCol="0">
              <a:spAutoFit/>
            </a:bodyPr>
            <a:lstStyle/>
            <a:p>
              <a:r>
                <a:rPr lang="en-US" sz="1000" dirty="0"/>
                <a:t>Restaurant</a:t>
              </a:r>
            </a:p>
          </p:txBody>
        </p:sp>
        <p:sp>
          <p:nvSpPr>
            <p:cNvPr id="88" name="TextBox 87"/>
            <p:cNvSpPr txBox="1"/>
            <p:nvPr/>
          </p:nvSpPr>
          <p:spPr>
            <a:xfrm>
              <a:off x="4039473" y="4160055"/>
              <a:ext cx="808235" cy="246221"/>
            </a:xfrm>
            <a:prstGeom prst="rect">
              <a:avLst/>
            </a:prstGeom>
            <a:noFill/>
          </p:spPr>
          <p:txBody>
            <a:bodyPr wrap="none" rtlCol="0">
              <a:spAutoFit/>
            </a:bodyPr>
            <a:lstStyle/>
            <a:p>
              <a:r>
                <a:rPr lang="en-US" sz="1000" dirty="0"/>
                <a:t>Restaurant</a:t>
              </a:r>
            </a:p>
          </p:txBody>
        </p:sp>
        <p:sp>
          <p:nvSpPr>
            <p:cNvPr id="89" name="TextBox 88"/>
            <p:cNvSpPr txBox="1"/>
            <p:nvPr/>
          </p:nvSpPr>
          <p:spPr>
            <a:xfrm>
              <a:off x="4029025" y="4389679"/>
              <a:ext cx="808235" cy="246221"/>
            </a:xfrm>
            <a:prstGeom prst="rect">
              <a:avLst/>
            </a:prstGeom>
            <a:noFill/>
          </p:spPr>
          <p:txBody>
            <a:bodyPr wrap="none" rtlCol="0">
              <a:spAutoFit/>
            </a:bodyPr>
            <a:lstStyle/>
            <a:p>
              <a:r>
                <a:rPr lang="en-US" sz="1000" dirty="0"/>
                <a:t>Restaurant</a:t>
              </a:r>
            </a:p>
          </p:txBody>
        </p:sp>
        <p:sp>
          <p:nvSpPr>
            <p:cNvPr id="90" name="Rectangle 89"/>
            <p:cNvSpPr/>
            <p:nvPr/>
          </p:nvSpPr>
          <p:spPr>
            <a:xfrm>
              <a:off x="5410200" y="3169683"/>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5859093" y="2788683"/>
              <a:ext cx="1124890" cy="304482"/>
            </a:xfrm>
            <a:prstGeom prst="rect">
              <a:avLst/>
            </a:prstGeom>
            <a:noFill/>
          </p:spPr>
          <p:txBody>
            <a:bodyPr wrap="none" rtlCol="0">
              <a:spAutoFit/>
            </a:bodyPr>
            <a:lstStyle/>
            <a:p>
              <a:r>
                <a:rPr lang="en-US" dirty="0"/>
                <a:t>Atlanta, GA</a:t>
              </a:r>
            </a:p>
          </p:txBody>
        </p:sp>
        <p:cxnSp>
          <p:nvCxnSpPr>
            <p:cNvPr id="92" name="Straight Connector 91"/>
            <p:cNvCxnSpPr>
              <a:stCxn id="90" idx="0"/>
              <a:endCxn id="90" idx="2"/>
            </p:cNvCxnSpPr>
            <p:nvPr/>
          </p:nvCxnSpPr>
          <p:spPr>
            <a:xfrm>
              <a:off x="6438900" y="3169683"/>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5647872" y="3229615"/>
              <a:ext cx="553357" cy="246221"/>
            </a:xfrm>
            <a:prstGeom prst="rect">
              <a:avLst/>
            </a:prstGeom>
            <a:noFill/>
          </p:spPr>
          <p:txBody>
            <a:bodyPr wrap="none" rtlCol="0">
              <a:spAutoFit/>
            </a:bodyPr>
            <a:lstStyle/>
            <a:p>
              <a:r>
                <a:rPr lang="en-US" sz="1000" b="1" dirty="0"/>
                <a:t>Italian</a:t>
              </a:r>
            </a:p>
          </p:txBody>
        </p:sp>
        <p:sp>
          <p:nvSpPr>
            <p:cNvPr id="94" name="TextBox 93"/>
            <p:cNvSpPr txBox="1"/>
            <p:nvPr/>
          </p:nvSpPr>
          <p:spPr>
            <a:xfrm>
              <a:off x="6583649" y="3223971"/>
              <a:ext cx="688009" cy="246221"/>
            </a:xfrm>
            <a:prstGeom prst="rect">
              <a:avLst/>
            </a:prstGeom>
            <a:noFill/>
          </p:spPr>
          <p:txBody>
            <a:bodyPr wrap="none" rtlCol="0">
              <a:spAutoFit/>
            </a:bodyPr>
            <a:lstStyle/>
            <a:p>
              <a:r>
                <a:rPr lang="en-US" sz="1000" b="1" dirty="0"/>
                <a:t>Mexican</a:t>
              </a:r>
            </a:p>
          </p:txBody>
        </p:sp>
        <p:sp>
          <p:nvSpPr>
            <p:cNvPr id="95" name="TextBox 94"/>
            <p:cNvSpPr txBox="1"/>
            <p:nvPr/>
          </p:nvSpPr>
          <p:spPr>
            <a:xfrm>
              <a:off x="5511829" y="3481705"/>
              <a:ext cx="808235" cy="246221"/>
            </a:xfrm>
            <a:prstGeom prst="rect">
              <a:avLst/>
            </a:prstGeom>
            <a:noFill/>
          </p:spPr>
          <p:txBody>
            <a:bodyPr wrap="none" rtlCol="0">
              <a:spAutoFit/>
            </a:bodyPr>
            <a:lstStyle/>
            <a:p>
              <a:r>
                <a:rPr lang="en-US" sz="1000" dirty="0"/>
                <a:t>Restaurant</a:t>
              </a:r>
            </a:p>
          </p:txBody>
        </p:sp>
        <p:sp>
          <p:nvSpPr>
            <p:cNvPr id="96" name="TextBox 95"/>
            <p:cNvSpPr txBox="1"/>
            <p:nvPr/>
          </p:nvSpPr>
          <p:spPr>
            <a:xfrm>
              <a:off x="5520432" y="3712493"/>
              <a:ext cx="808235" cy="246221"/>
            </a:xfrm>
            <a:prstGeom prst="rect">
              <a:avLst/>
            </a:prstGeom>
            <a:noFill/>
          </p:spPr>
          <p:txBody>
            <a:bodyPr wrap="none" rtlCol="0">
              <a:spAutoFit/>
            </a:bodyPr>
            <a:lstStyle/>
            <a:p>
              <a:r>
                <a:rPr lang="en-US" sz="1000" dirty="0"/>
                <a:t>Restaurant</a:t>
              </a:r>
            </a:p>
          </p:txBody>
        </p:sp>
        <p:sp>
          <p:nvSpPr>
            <p:cNvPr id="97" name="TextBox 96"/>
            <p:cNvSpPr txBox="1"/>
            <p:nvPr/>
          </p:nvSpPr>
          <p:spPr>
            <a:xfrm>
              <a:off x="5511829" y="3951023"/>
              <a:ext cx="808235" cy="246221"/>
            </a:xfrm>
            <a:prstGeom prst="rect">
              <a:avLst/>
            </a:prstGeom>
            <a:noFill/>
          </p:spPr>
          <p:txBody>
            <a:bodyPr wrap="none" rtlCol="0">
              <a:spAutoFit/>
            </a:bodyPr>
            <a:lstStyle/>
            <a:p>
              <a:r>
                <a:rPr lang="en-US" sz="1000" dirty="0"/>
                <a:t>Restaurant</a:t>
              </a:r>
            </a:p>
          </p:txBody>
        </p:sp>
        <p:sp>
          <p:nvSpPr>
            <p:cNvPr id="98" name="TextBox 97"/>
            <p:cNvSpPr txBox="1"/>
            <p:nvPr/>
          </p:nvSpPr>
          <p:spPr>
            <a:xfrm>
              <a:off x="5520431" y="4190717"/>
              <a:ext cx="808235" cy="246221"/>
            </a:xfrm>
            <a:prstGeom prst="rect">
              <a:avLst/>
            </a:prstGeom>
            <a:noFill/>
          </p:spPr>
          <p:txBody>
            <a:bodyPr wrap="none" rtlCol="0">
              <a:spAutoFit/>
            </a:bodyPr>
            <a:lstStyle/>
            <a:p>
              <a:r>
                <a:rPr lang="en-US" sz="1000" dirty="0"/>
                <a:t>Restaurant</a:t>
              </a:r>
            </a:p>
          </p:txBody>
        </p:sp>
        <p:sp>
          <p:nvSpPr>
            <p:cNvPr id="99" name="TextBox 98"/>
            <p:cNvSpPr txBox="1"/>
            <p:nvPr/>
          </p:nvSpPr>
          <p:spPr>
            <a:xfrm>
              <a:off x="5509983" y="4420341"/>
              <a:ext cx="808235" cy="246221"/>
            </a:xfrm>
            <a:prstGeom prst="rect">
              <a:avLst/>
            </a:prstGeom>
            <a:noFill/>
          </p:spPr>
          <p:txBody>
            <a:bodyPr wrap="none" rtlCol="0">
              <a:spAutoFit/>
            </a:bodyPr>
            <a:lstStyle/>
            <a:p>
              <a:r>
                <a:rPr lang="en-US" sz="1000" dirty="0"/>
                <a:t>Restaurant</a:t>
              </a:r>
            </a:p>
          </p:txBody>
        </p:sp>
        <p:sp>
          <p:nvSpPr>
            <p:cNvPr id="100" name="TextBox 99"/>
            <p:cNvSpPr txBox="1"/>
            <p:nvPr/>
          </p:nvSpPr>
          <p:spPr>
            <a:xfrm>
              <a:off x="6549131" y="3473631"/>
              <a:ext cx="808235" cy="246221"/>
            </a:xfrm>
            <a:prstGeom prst="rect">
              <a:avLst/>
            </a:prstGeom>
            <a:noFill/>
          </p:spPr>
          <p:txBody>
            <a:bodyPr wrap="none" rtlCol="0">
              <a:spAutoFit/>
            </a:bodyPr>
            <a:lstStyle/>
            <a:p>
              <a:r>
                <a:rPr lang="en-US" sz="1000" dirty="0"/>
                <a:t>Restaurant</a:t>
              </a:r>
            </a:p>
          </p:txBody>
        </p:sp>
        <p:sp>
          <p:nvSpPr>
            <p:cNvPr id="101" name="TextBox 100"/>
            <p:cNvSpPr txBox="1"/>
            <p:nvPr/>
          </p:nvSpPr>
          <p:spPr>
            <a:xfrm>
              <a:off x="6557734" y="3704419"/>
              <a:ext cx="808235" cy="246221"/>
            </a:xfrm>
            <a:prstGeom prst="rect">
              <a:avLst/>
            </a:prstGeom>
            <a:noFill/>
          </p:spPr>
          <p:txBody>
            <a:bodyPr wrap="none" rtlCol="0">
              <a:spAutoFit/>
            </a:bodyPr>
            <a:lstStyle/>
            <a:p>
              <a:r>
                <a:rPr lang="en-US" sz="1000" dirty="0"/>
                <a:t>Restaurant</a:t>
              </a:r>
            </a:p>
          </p:txBody>
        </p:sp>
        <p:sp>
          <p:nvSpPr>
            <p:cNvPr id="102" name="TextBox 101"/>
            <p:cNvSpPr txBox="1"/>
            <p:nvPr/>
          </p:nvSpPr>
          <p:spPr>
            <a:xfrm>
              <a:off x="6549131" y="3942949"/>
              <a:ext cx="808235" cy="246221"/>
            </a:xfrm>
            <a:prstGeom prst="rect">
              <a:avLst/>
            </a:prstGeom>
            <a:noFill/>
          </p:spPr>
          <p:txBody>
            <a:bodyPr wrap="none" rtlCol="0">
              <a:spAutoFit/>
            </a:bodyPr>
            <a:lstStyle/>
            <a:p>
              <a:r>
                <a:rPr lang="en-US" sz="1000" dirty="0"/>
                <a:t>Restaurant</a:t>
              </a:r>
            </a:p>
          </p:txBody>
        </p:sp>
        <p:sp>
          <p:nvSpPr>
            <p:cNvPr id="103" name="TextBox 102"/>
            <p:cNvSpPr txBox="1"/>
            <p:nvPr/>
          </p:nvSpPr>
          <p:spPr>
            <a:xfrm>
              <a:off x="6557733" y="4182643"/>
              <a:ext cx="808235" cy="246221"/>
            </a:xfrm>
            <a:prstGeom prst="rect">
              <a:avLst/>
            </a:prstGeom>
            <a:noFill/>
          </p:spPr>
          <p:txBody>
            <a:bodyPr wrap="none" rtlCol="0">
              <a:spAutoFit/>
            </a:bodyPr>
            <a:lstStyle/>
            <a:p>
              <a:r>
                <a:rPr lang="en-US" sz="1000" dirty="0"/>
                <a:t>Restaurant</a:t>
              </a:r>
            </a:p>
          </p:txBody>
        </p:sp>
        <p:sp>
          <p:nvSpPr>
            <p:cNvPr id="104" name="TextBox 103"/>
            <p:cNvSpPr txBox="1"/>
            <p:nvPr/>
          </p:nvSpPr>
          <p:spPr>
            <a:xfrm>
              <a:off x="6547285" y="4412267"/>
              <a:ext cx="808235" cy="246221"/>
            </a:xfrm>
            <a:prstGeom prst="rect">
              <a:avLst/>
            </a:prstGeom>
            <a:noFill/>
          </p:spPr>
          <p:txBody>
            <a:bodyPr wrap="none" rtlCol="0">
              <a:spAutoFit/>
            </a:bodyPr>
            <a:lstStyle/>
            <a:p>
              <a:r>
                <a:rPr lang="en-US" sz="1000" dirty="0"/>
                <a:t>Restaurant</a:t>
              </a:r>
            </a:p>
          </p:txBody>
        </p:sp>
      </p:grpSp>
      <p:sp>
        <p:nvSpPr>
          <p:cNvPr id="122" name="Rectangle 121"/>
          <p:cNvSpPr/>
          <p:nvPr/>
        </p:nvSpPr>
        <p:spPr>
          <a:xfrm>
            <a:off x="1798697" y="5967944"/>
            <a:ext cx="5929828" cy="369332"/>
          </a:xfrm>
          <a:prstGeom prst="rect">
            <a:avLst/>
          </a:prstGeom>
        </p:spPr>
        <p:txBody>
          <a:bodyPr wrap="none">
            <a:spAutoFit/>
          </a:bodyPr>
          <a:lstStyle/>
          <a:p>
            <a:pPr algn="ctr"/>
            <a:r>
              <a:rPr lang="en-US" b="1" dirty="0"/>
              <a:t>Repeat this analysis for as many cities as possible…</a:t>
            </a:r>
          </a:p>
        </p:txBody>
      </p:sp>
      <p:sp>
        <p:nvSpPr>
          <p:cNvPr id="123" name="Rectangle 122"/>
          <p:cNvSpPr/>
          <p:nvPr/>
        </p:nvSpPr>
        <p:spPr>
          <a:xfrm>
            <a:off x="0" y="762000"/>
            <a:ext cx="9144000" cy="5129744"/>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1355282" y="2024972"/>
            <a:ext cx="415498" cy="369332"/>
          </a:xfrm>
          <a:prstGeom prst="rect">
            <a:avLst/>
          </a:prstGeom>
          <a:noFill/>
        </p:spPr>
        <p:txBody>
          <a:bodyPr wrap="none" rtlCol="0">
            <a:spAutoFit/>
          </a:bodyPr>
          <a:lstStyle/>
          <a:p>
            <a:r>
              <a:rPr lang="en-US" dirty="0"/>
              <a:t>vs</a:t>
            </a:r>
          </a:p>
        </p:txBody>
      </p:sp>
      <p:sp>
        <p:nvSpPr>
          <p:cNvPr id="125" name="TextBox 124"/>
          <p:cNvSpPr txBox="1"/>
          <p:nvPr/>
        </p:nvSpPr>
        <p:spPr>
          <a:xfrm>
            <a:off x="4392253" y="2031771"/>
            <a:ext cx="415498" cy="369332"/>
          </a:xfrm>
          <a:prstGeom prst="rect">
            <a:avLst/>
          </a:prstGeom>
          <a:noFill/>
        </p:spPr>
        <p:txBody>
          <a:bodyPr wrap="none" rtlCol="0">
            <a:spAutoFit/>
          </a:bodyPr>
          <a:lstStyle/>
          <a:p>
            <a:r>
              <a:rPr lang="en-US" dirty="0"/>
              <a:t>vs</a:t>
            </a:r>
          </a:p>
        </p:txBody>
      </p:sp>
      <p:sp>
        <p:nvSpPr>
          <p:cNvPr id="126" name="TextBox 125"/>
          <p:cNvSpPr txBox="1"/>
          <p:nvPr/>
        </p:nvSpPr>
        <p:spPr>
          <a:xfrm>
            <a:off x="7426514" y="1970484"/>
            <a:ext cx="415498" cy="369332"/>
          </a:xfrm>
          <a:prstGeom prst="rect">
            <a:avLst/>
          </a:prstGeom>
          <a:noFill/>
        </p:spPr>
        <p:txBody>
          <a:bodyPr wrap="none" rtlCol="0">
            <a:spAutoFit/>
          </a:bodyPr>
          <a:lstStyle/>
          <a:p>
            <a:r>
              <a:rPr lang="en-US" dirty="0"/>
              <a:t>vs</a:t>
            </a:r>
          </a:p>
        </p:txBody>
      </p:sp>
      <p:sp>
        <p:nvSpPr>
          <p:cNvPr id="127" name="TextBox 126"/>
          <p:cNvSpPr txBox="1"/>
          <p:nvPr/>
        </p:nvSpPr>
        <p:spPr>
          <a:xfrm>
            <a:off x="1355282" y="4652158"/>
            <a:ext cx="415498" cy="369332"/>
          </a:xfrm>
          <a:prstGeom prst="rect">
            <a:avLst/>
          </a:prstGeom>
          <a:noFill/>
        </p:spPr>
        <p:txBody>
          <a:bodyPr wrap="none" rtlCol="0">
            <a:spAutoFit/>
          </a:bodyPr>
          <a:lstStyle/>
          <a:p>
            <a:r>
              <a:rPr lang="en-US" dirty="0"/>
              <a:t>vs</a:t>
            </a:r>
          </a:p>
        </p:txBody>
      </p:sp>
      <p:sp>
        <p:nvSpPr>
          <p:cNvPr id="128" name="TextBox 127"/>
          <p:cNvSpPr txBox="1"/>
          <p:nvPr/>
        </p:nvSpPr>
        <p:spPr>
          <a:xfrm>
            <a:off x="4392253" y="4658957"/>
            <a:ext cx="415498" cy="369332"/>
          </a:xfrm>
          <a:prstGeom prst="rect">
            <a:avLst/>
          </a:prstGeom>
          <a:noFill/>
        </p:spPr>
        <p:txBody>
          <a:bodyPr wrap="none" rtlCol="0">
            <a:spAutoFit/>
          </a:bodyPr>
          <a:lstStyle/>
          <a:p>
            <a:r>
              <a:rPr lang="en-US" dirty="0"/>
              <a:t>vs</a:t>
            </a:r>
          </a:p>
        </p:txBody>
      </p:sp>
      <p:sp>
        <p:nvSpPr>
          <p:cNvPr id="129" name="TextBox 128"/>
          <p:cNvSpPr txBox="1"/>
          <p:nvPr/>
        </p:nvSpPr>
        <p:spPr>
          <a:xfrm>
            <a:off x="7426514" y="4597670"/>
            <a:ext cx="415498"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93433301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4: </a:t>
            </a:r>
            <a:br>
              <a:rPr lang="en-US" dirty="0"/>
            </a:br>
            <a:r>
              <a:rPr lang="en-US" dirty="0"/>
              <a:t>Build Data Retrieval Plan</a:t>
            </a:r>
          </a:p>
        </p:txBody>
      </p:sp>
    </p:spTree>
    <p:extLst>
      <p:ext uri="{BB962C8B-B14F-4D97-AF65-F5344CB8AC3E}">
        <p14:creationId xmlns:p14="http://schemas.microsoft.com/office/powerpoint/2010/main" val="9345562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pic>
        <p:nvPicPr>
          <p:cNvPr id="3" name="Picture 2"/>
          <p:cNvPicPr>
            <a:picLocks noChangeAspect="1"/>
          </p:cNvPicPr>
          <p:nvPr/>
        </p:nvPicPr>
        <p:blipFill>
          <a:blip r:embed="rId2"/>
          <a:stretch>
            <a:fillRect/>
          </a:stretch>
        </p:blipFill>
        <p:spPr>
          <a:xfrm>
            <a:off x="279400" y="849767"/>
            <a:ext cx="8538308" cy="870146"/>
          </a:xfrm>
          <a:prstGeom prst="rect">
            <a:avLst/>
          </a:prstGeom>
        </p:spPr>
      </p:pic>
      <p:pic>
        <p:nvPicPr>
          <p:cNvPr id="4" name="Picture 3"/>
          <p:cNvPicPr>
            <a:picLocks noChangeAspect="1"/>
          </p:cNvPicPr>
          <p:nvPr/>
        </p:nvPicPr>
        <p:blipFill>
          <a:blip r:embed="rId3"/>
          <a:stretch>
            <a:fillRect/>
          </a:stretch>
        </p:blipFill>
        <p:spPr>
          <a:xfrm>
            <a:off x="279401" y="1875743"/>
            <a:ext cx="8538308" cy="784469"/>
          </a:xfrm>
          <a:prstGeom prst="rect">
            <a:avLst/>
          </a:prstGeom>
        </p:spPr>
      </p:pic>
      <p:pic>
        <p:nvPicPr>
          <p:cNvPr id="5" name="Picture 4"/>
          <p:cNvPicPr>
            <a:picLocks noChangeAspect="1"/>
          </p:cNvPicPr>
          <p:nvPr/>
        </p:nvPicPr>
        <p:blipFill>
          <a:blip r:embed="rId4"/>
          <a:stretch>
            <a:fillRect/>
          </a:stretch>
        </p:blipFill>
        <p:spPr>
          <a:xfrm>
            <a:off x="279400" y="2901548"/>
            <a:ext cx="8538308" cy="766915"/>
          </a:xfrm>
          <a:prstGeom prst="rect">
            <a:avLst/>
          </a:prstGeom>
        </p:spPr>
      </p:pic>
      <p:sp>
        <p:nvSpPr>
          <p:cNvPr id="8" name="TextBox 7"/>
          <p:cNvSpPr txBox="1"/>
          <p:nvPr/>
        </p:nvSpPr>
        <p:spPr>
          <a:xfrm>
            <a:off x="207108" y="3962400"/>
            <a:ext cx="8610600" cy="2246769"/>
          </a:xfrm>
          <a:prstGeom prst="rect">
            <a:avLst/>
          </a:prstGeom>
          <a:noFill/>
        </p:spPr>
        <p:txBody>
          <a:bodyPr wrap="square" rtlCol="0">
            <a:spAutoFit/>
          </a:bodyPr>
          <a:lstStyle/>
          <a:p>
            <a:r>
              <a:rPr lang="en-US" sz="2000" b="1" dirty="0"/>
              <a:t>We </a:t>
            </a:r>
            <a:r>
              <a:rPr lang="en-US" sz="2000" b="1" i="1" dirty="0"/>
              <a:t>could </a:t>
            </a:r>
            <a:r>
              <a:rPr lang="en-US" sz="2000" b="1" dirty="0"/>
              <a:t>brute force our way to retrieve this data, but…</a:t>
            </a:r>
          </a:p>
          <a:p>
            <a:endParaRPr lang="en-US" sz="2000" b="1" dirty="0"/>
          </a:p>
          <a:p>
            <a:pPr marL="342900" indent="-342900">
              <a:buFont typeface="Arial" panose="020B0604020202020204" pitchFamily="34" charset="0"/>
              <a:buChar char="•"/>
            </a:pPr>
            <a:r>
              <a:rPr lang="en-US" sz="2000" dirty="0"/>
              <a:t>It would be extremely time consuming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skewed by our city familiarity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manually labor intensive</a:t>
            </a:r>
          </a:p>
        </p:txBody>
      </p:sp>
    </p:spTree>
    <p:extLst>
      <p:ext uri="{BB962C8B-B14F-4D97-AF65-F5344CB8AC3E}">
        <p14:creationId xmlns:p14="http://schemas.microsoft.com/office/powerpoint/2010/main" val="39134832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sp>
        <p:nvSpPr>
          <p:cNvPr id="8" name="TextBox 7"/>
          <p:cNvSpPr txBox="1"/>
          <p:nvPr/>
        </p:nvSpPr>
        <p:spPr>
          <a:xfrm>
            <a:off x="219808" y="4096045"/>
            <a:ext cx="8610600" cy="1508105"/>
          </a:xfrm>
          <a:prstGeom prst="rect">
            <a:avLst/>
          </a:prstGeom>
          <a:noFill/>
        </p:spPr>
        <p:txBody>
          <a:bodyPr wrap="square" rtlCol="0">
            <a:spAutoFit/>
          </a:bodyPr>
          <a:lstStyle/>
          <a:p>
            <a:r>
              <a:rPr lang="en-US" sz="3200" dirty="0"/>
              <a:t>Basically… </a:t>
            </a:r>
            <a:br>
              <a:rPr lang="en-US" sz="6000" b="1" dirty="0"/>
            </a:br>
            <a:r>
              <a:rPr lang="en-US" sz="6000" b="1" dirty="0"/>
              <a:t>Not in a million years.</a:t>
            </a:r>
            <a:endParaRPr lang="en-US" sz="6000" dirty="0"/>
          </a:p>
        </p:txBody>
      </p:sp>
      <p:pic>
        <p:nvPicPr>
          <p:cNvPr id="9" name="Picture 8"/>
          <p:cNvPicPr>
            <a:picLocks noChangeAspect="1"/>
          </p:cNvPicPr>
          <p:nvPr/>
        </p:nvPicPr>
        <p:blipFill>
          <a:blip r:embed="rId2"/>
          <a:stretch>
            <a:fillRect/>
          </a:stretch>
        </p:blipFill>
        <p:spPr>
          <a:xfrm>
            <a:off x="279400" y="849767"/>
            <a:ext cx="8538308" cy="870146"/>
          </a:xfrm>
          <a:prstGeom prst="rect">
            <a:avLst/>
          </a:prstGeom>
        </p:spPr>
      </p:pic>
      <p:pic>
        <p:nvPicPr>
          <p:cNvPr id="10" name="Picture 9"/>
          <p:cNvPicPr>
            <a:picLocks noChangeAspect="1"/>
          </p:cNvPicPr>
          <p:nvPr/>
        </p:nvPicPr>
        <p:blipFill>
          <a:blip r:embed="rId3"/>
          <a:stretch>
            <a:fillRect/>
          </a:stretch>
        </p:blipFill>
        <p:spPr>
          <a:xfrm>
            <a:off x="279401" y="1875743"/>
            <a:ext cx="8538308" cy="784469"/>
          </a:xfrm>
          <a:prstGeom prst="rect">
            <a:avLst/>
          </a:prstGeom>
        </p:spPr>
      </p:pic>
      <p:pic>
        <p:nvPicPr>
          <p:cNvPr id="11" name="Picture 10"/>
          <p:cNvPicPr>
            <a:picLocks noChangeAspect="1"/>
          </p:cNvPicPr>
          <p:nvPr/>
        </p:nvPicPr>
        <p:blipFill>
          <a:blip r:embed="rId4"/>
          <a:stretch>
            <a:fillRect/>
          </a:stretch>
        </p:blipFill>
        <p:spPr>
          <a:xfrm>
            <a:off x="279400" y="2901548"/>
            <a:ext cx="8538308" cy="766915"/>
          </a:xfrm>
          <a:prstGeom prst="rect">
            <a:avLst/>
          </a:prstGeom>
        </p:spPr>
      </p:pic>
    </p:spTree>
    <p:extLst>
      <p:ext uri="{BB962C8B-B14F-4D97-AF65-F5344CB8AC3E}">
        <p14:creationId xmlns:p14="http://schemas.microsoft.com/office/powerpoint/2010/main" val="179643838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rotWithShape="1">
          <a:blip r:embed="rId2"/>
          <a:srcRect b="9043"/>
          <a:stretch/>
        </p:blipFill>
        <p:spPr>
          <a:xfrm>
            <a:off x="304800" y="762000"/>
            <a:ext cx="8702924" cy="4572000"/>
          </a:xfrm>
          <a:prstGeom prst="rect">
            <a:avLst/>
          </a:prstGeom>
        </p:spPr>
      </p:pic>
      <p:sp>
        <p:nvSpPr>
          <p:cNvPr id="4" name="TextBox 3"/>
          <p:cNvSpPr txBox="1"/>
          <p:nvPr/>
        </p:nvSpPr>
        <p:spPr>
          <a:xfrm>
            <a:off x="207108" y="5486400"/>
            <a:ext cx="8610600" cy="70788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126741075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a:blip r:embed="rId2"/>
          <a:stretch>
            <a:fillRect/>
          </a:stretch>
        </p:blipFill>
        <p:spPr>
          <a:xfrm>
            <a:off x="4236203" y="762000"/>
            <a:ext cx="4907797" cy="5556152"/>
          </a:xfrm>
          <a:prstGeom prst="rect">
            <a:avLst/>
          </a:prstGeom>
        </p:spPr>
      </p:pic>
      <p:pic>
        <p:nvPicPr>
          <p:cNvPr id="5" name="Picture 4"/>
          <p:cNvPicPr>
            <a:picLocks noChangeAspect="1"/>
          </p:cNvPicPr>
          <p:nvPr/>
        </p:nvPicPr>
        <p:blipFill>
          <a:blip r:embed="rId3"/>
          <a:stretch>
            <a:fillRect/>
          </a:stretch>
        </p:blipFill>
        <p:spPr>
          <a:xfrm>
            <a:off x="7620000" y="990600"/>
            <a:ext cx="1381125" cy="495300"/>
          </a:xfrm>
          <a:prstGeom prst="rect">
            <a:avLst/>
          </a:prstGeom>
        </p:spPr>
      </p:pic>
      <p:sp>
        <p:nvSpPr>
          <p:cNvPr id="6" name="TextBox 5"/>
          <p:cNvSpPr txBox="1"/>
          <p:nvPr/>
        </p:nvSpPr>
        <p:spPr>
          <a:xfrm>
            <a:off x="207108" y="2971800"/>
            <a:ext cx="3907692" cy="163121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48218065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4: Build Data Retrieval Plan</a:t>
            </a:r>
          </a:p>
        </p:txBody>
      </p:sp>
      <p:sp>
        <p:nvSpPr>
          <p:cNvPr id="122" name="Rectangle 121"/>
          <p:cNvSpPr/>
          <p:nvPr/>
        </p:nvSpPr>
        <p:spPr>
          <a:xfrm>
            <a:off x="212048" y="4876099"/>
            <a:ext cx="8703351" cy="1015663"/>
          </a:xfrm>
          <a:prstGeom prst="rect">
            <a:avLst/>
          </a:prstGeom>
        </p:spPr>
        <p:txBody>
          <a:bodyPr wrap="square">
            <a:spAutoFit/>
          </a:bodyPr>
          <a:lstStyle/>
          <a:p>
            <a:pPr algn="ctr"/>
            <a:r>
              <a:rPr lang="en-US" sz="2000" dirty="0"/>
              <a:t>We will build a Python script to randomly select over 700 zip codes from the US Census and then acquire review data from the top 20 Mexican and Italian restaurants for each zip codes using the Yelp API.</a:t>
            </a:r>
          </a:p>
        </p:txBody>
      </p:sp>
      <p:pic>
        <p:nvPicPr>
          <p:cNvPr id="1026" name="Picture 2" descr="Image result for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563" y="1018954"/>
            <a:ext cx="3266775" cy="1103419"/>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276533" y="2049769"/>
            <a:ext cx="4487078" cy="2518380"/>
          </a:xfrm>
          <a:prstGeom prst="rect">
            <a:avLst/>
          </a:prstGeom>
        </p:spPr>
      </p:pic>
      <p:pic>
        <p:nvPicPr>
          <p:cNvPr id="1028" name="Picture 4" descr="Image result for yelp fus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0" y="2173151"/>
            <a:ext cx="3657600" cy="2394998"/>
          </a:xfrm>
          <a:prstGeom prst="rect">
            <a:avLst/>
          </a:prstGeom>
          <a:noFill/>
          <a:extLst>
            <a:ext uri="{909E8E84-426E-40dd-AFC4-6F175D3DCCD1}">
              <a14:hiddenFill xmlns="" xmlns:a14="http://schemas.microsoft.com/office/drawing/2010/main">
                <a:solidFill>
                  <a:srgbClr val="FFFFFF"/>
                </a:solidFill>
              </a14:hiddenFill>
            </a:ext>
          </a:extLst>
        </p:spPr>
      </p:pic>
      <p:sp>
        <p:nvSpPr>
          <p:cNvPr id="8" name="Arrow: Bent 7"/>
          <p:cNvSpPr/>
          <p:nvPr/>
        </p:nvSpPr>
        <p:spPr>
          <a:xfrm rot="5400000">
            <a:off x="5429101" y="11270"/>
            <a:ext cx="691736" cy="338526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Image result for US cens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400" y="1207966"/>
            <a:ext cx="1059219" cy="40560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476592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My current role…</a:t>
            </a:r>
          </a:p>
        </p:txBody>
      </p:sp>
      <p:cxnSp>
        <p:nvCxnSpPr>
          <p:cNvPr id="32" name="Straight Connector 3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5124" name="Picture 4" descr="Image result for customer 360 images">
            <a:extLst>
              <a:ext uri="{FF2B5EF4-FFF2-40B4-BE49-F238E27FC236}">
                <a16:creationId xmlns:a16="http://schemas.microsoft.com/office/drawing/2014/main" id="{EEAFFB7C-AE65-4A27-9AB7-2B2ADAD55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6" y="704702"/>
            <a:ext cx="7543794" cy="5672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0536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5: </a:t>
            </a:r>
            <a:br>
              <a:rPr lang="en-US" dirty="0"/>
            </a:br>
            <a:r>
              <a:rPr lang="en-US" dirty="0"/>
              <a:t>Retrieve the Data</a:t>
            </a:r>
          </a:p>
        </p:txBody>
      </p:sp>
    </p:spTree>
    <p:extLst>
      <p:ext uri="{BB962C8B-B14F-4D97-AF65-F5344CB8AC3E}">
        <p14:creationId xmlns:p14="http://schemas.microsoft.com/office/powerpoint/2010/main" val="15545020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graphicFrame>
        <p:nvGraphicFramePr>
          <p:cNvPr id="5" name="Diagram 4"/>
          <p:cNvGraphicFramePr/>
          <p:nvPr>
            <p:extLst>
              <p:ext uri="{D42A27DB-BD31-4B8C-83A1-F6EECF244321}">
                <p14:modId xmlns:p14="http://schemas.microsoft.com/office/powerpoint/2010/main" val="1901450513"/>
              </p:ext>
            </p:extLst>
          </p:nvPr>
        </p:nvGraphicFramePr>
        <p:xfrm>
          <a:off x="152400" y="915558"/>
          <a:ext cx="8781098" cy="4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Image result for pyth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960915"/>
            <a:ext cx="2374142" cy="801914"/>
          </a:xfrm>
          <a:prstGeom prst="rect">
            <a:avLst/>
          </a:prstGeom>
          <a:noFill/>
          <a:extLst>
            <a:ext uri="{909E8E84-426E-40dd-AFC4-6F175D3DCCD1}">
              <a14:hiddenFill xmlns="" xmlns:a14="http://schemas.microsoft.com/office/drawing/2010/main">
                <a:solidFill>
                  <a:srgbClr val="FFFFFF"/>
                </a:solidFill>
              </a14:hiddenFill>
            </a:ext>
          </a:extLst>
        </p:spPr>
      </p:pic>
      <p:pic>
        <p:nvPicPr>
          <p:cNvPr id="3074" name="Picture 2" descr="Image result for pandas logo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6549" y="5590918"/>
            <a:ext cx="3657600" cy="762000"/>
          </a:xfrm>
          <a:prstGeom prst="rect">
            <a:avLst/>
          </a:prstGeom>
          <a:noFill/>
          <a:extLst>
            <a:ext uri="{909E8E84-426E-40dd-AFC4-6F175D3DCCD1}">
              <a14:hiddenFill xmlns="" xmlns:a14="http://schemas.microsoft.com/office/drawing/2010/main">
                <a:solidFill>
                  <a:srgbClr val="FFFFFF"/>
                </a:solidFill>
              </a14:hiddenFill>
            </a:ext>
          </a:extLst>
        </p:spPr>
      </p:pic>
      <p:pic>
        <p:nvPicPr>
          <p:cNvPr id="3076" name="Picture 4" descr="Image result for yelp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02191" y="1600200"/>
            <a:ext cx="2076450" cy="13335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3475055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rotWithShape="1">
          <a:blip r:embed="rId2"/>
          <a:srcRect b="2443"/>
          <a:stretch/>
        </p:blipFill>
        <p:spPr>
          <a:xfrm>
            <a:off x="0" y="838200"/>
            <a:ext cx="9144000" cy="5486400"/>
          </a:xfrm>
          <a:prstGeom prst="rect">
            <a:avLst/>
          </a:prstGeom>
        </p:spPr>
      </p:pic>
      <p:sp>
        <p:nvSpPr>
          <p:cNvPr id="8" name="Rectangle 7"/>
          <p:cNvSpPr/>
          <p:nvPr/>
        </p:nvSpPr>
        <p:spPr>
          <a:xfrm>
            <a:off x="6311172" y="5862935"/>
            <a:ext cx="2832828" cy="461665"/>
          </a:xfrm>
          <a:prstGeom prst="rect">
            <a:avLst/>
          </a:prstGeom>
        </p:spPr>
        <p:txBody>
          <a:bodyPr wrap="none">
            <a:spAutoFit/>
          </a:bodyPr>
          <a:lstStyle/>
          <a:p>
            <a:pPr algn="ctr"/>
            <a:r>
              <a:rPr lang="en-US" sz="2400" b="1" dirty="0"/>
              <a:t>This funky code…</a:t>
            </a:r>
          </a:p>
        </p:txBody>
      </p:sp>
    </p:spTree>
    <p:extLst>
      <p:ext uri="{BB962C8B-B14F-4D97-AF65-F5344CB8AC3E}">
        <p14:creationId xmlns:p14="http://schemas.microsoft.com/office/powerpoint/2010/main" val="211556122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a:blip r:embed="rId2"/>
          <a:stretch>
            <a:fillRect/>
          </a:stretch>
        </p:blipFill>
        <p:spPr>
          <a:xfrm>
            <a:off x="22771" y="762000"/>
            <a:ext cx="7159055" cy="5410200"/>
          </a:xfrm>
          <a:prstGeom prst="rect">
            <a:avLst/>
          </a:prstGeom>
        </p:spPr>
      </p:pic>
      <p:sp>
        <p:nvSpPr>
          <p:cNvPr id="4" name="Rectangle 3"/>
          <p:cNvSpPr/>
          <p:nvPr/>
        </p:nvSpPr>
        <p:spPr>
          <a:xfrm>
            <a:off x="7181826" y="3048000"/>
            <a:ext cx="1749625" cy="1200329"/>
          </a:xfrm>
          <a:prstGeom prst="rect">
            <a:avLst/>
          </a:prstGeom>
        </p:spPr>
        <p:txBody>
          <a:bodyPr wrap="square">
            <a:spAutoFit/>
          </a:bodyPr>
          <a:lstStyle/>
          <a:p>
            <a:pPr algn="ctr"/>
            <a:r>
              <a:rPr lang="en-US" sz="2400" b="1" dirty="0"/>
              <a:t>Will make all these URLs</a:t>
            </a:r>
          </a:p>
        </p:txBody>
      </p:sp>
    </p:spTree>
    <p:extLst>
      <p:ext uri="{BB962C8B-B14F-4D97-AF65-F5344CB8AC3E}">
        <p14:creationId xmlns:p14="http://schemas.microsoft.com/office/powerpoint/2010/main" val="62604186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5" name="Picture 4"/>
          <p:cNvPicPr>
            <a:picLocks noChangeAspect="1"/>
          </p:cNvPicPr>
          <p:nvPr/>
        </p:nvPicPr>
        <p:blipFill>
          <a:blip r:embed="rId2"/>
          <a:stretch>
            <a:fillRect/>
          </a:stretch>
        </p:blipFill>
        <p:spPr>
          <a:xfrm>
            <a:off x="0" y="785979"/>
            <a:ext cx="9144000" cy="5286042"/>
          </a:xfrm>
          <a:prstGeom prst="rect">
            <a:avLst/>
          </a:prstGeom>
        </p:spPr>
      </p:pic>
      <p:sp>
        <p:nvSpPr>
          <p:cNvPr id="6" name="Rectangle 5"/>
          <p:cNvSpPr/>
          <p:nvPr/>
        </p:nvSpPr>
        <p:spPr>
          <a:xfrm>
            <a:off x="3505200" y="4572000"/>
            <a:ext cx="5407225" cy="830997"/>
          </a:xfrm>
          <a:prstGeom prst="rect">
            <a:avLst/>
          </a:prstGeom>
        </p:spPr>
        <p:txBody>
          <a:bodyPr wrap="square">
            <a:spAutoFit/>
          </a:bodyPr>
          <a:lstStyle/>
          <a:p>
            <a:pPr algn="ctr"/>
            <a:r>
              <a:rPr lang="en-US" sz="2400" b="1" dirty="0"/>
              <a:t>And each of these URLs holds a piece of our answer…</a:t>
            </a:r>
          </a:p>
        </p:txBody>
      </p:sp>
      <p:sp>
        <p:nvSpPr>
          <p:cNvPr id="7" name="Rectangle 6"/>
          <p:cNvSpPr/>
          <p:nvPr/>
        </p:nvSpPr>
        <p:spPr>
          <a:xfrm>
            <a:off x="990600" y="5292298"/>
            <a:ext cx="7620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0600" y="3699301"/>
            <a:ext cx="10668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788884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6: </a:t>
            </a:r>
            <a:br>
              <a:rPr lang="en-US" dirty="0"/>
            </a:br>
            <a:r>
              <a:rPr lang="en-US" dirty="0"/>
              <a:t>Assemble and Clean the Data</a:t>
            </a:r>
          </a:p>
        </p:txBody>
      </p:sp>
    </p:spTree>
    <p:extLst>
      <p:ext uri="{BB962C8B-B14F-4D97-AF65-F5344CB8AC3E}">
        <p14:creationId xmlns:p14="http://schemas.microsoft.com/office/powerpoint/2010/main" val="2302074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Cleaning with Pandas</a:t>
            </a:r>
          </a:p>
        </p:txBody>
      </p:sp>
      <p:pic>
        <p:nvPicPr>
          <p:cNvPr id="3" name="Picture 2"/>
          <p:cNvPicPr>
            <a:picLocks noChangeAspect="1"/>
          </p:cNvPicPr>
          <p:nvPr/>
        </p:nvPicPr>
        <p:blipFill>
          <a:blip r:embed="rId2"/>
          <a:stretch>
            <a:fillRect/>
          </a:stretch>
        </p:blipFill>
        <p:spPr>
          <a:xfrm>
            <a:off x="0" y="888685"/>
            <a:ext cx="9144000" cy="3911915"/>
          </a:xfrm>
          <a:prstGeom prst="rect">
            <a:avLst/>
          </a:prstGeom>
        </p:spPr>
      </p:pic>
      <p:sp>
        <p:nvSpPr>
          <p:cNvPr id="4" name="Rectangle 3"/>
          <p:cNvSpPr/>
          <p:nvPr/>
        </p:nvSpPr>
        <p:spPr>
          <a:xfrm>
            <a:off x="152400" y="4934461"/>
            <a:ext cx="8683825" cy="1200329"/>
          </a:xfrm>
          <a:prstGeom prst="rect">
            <a:avLst/>
          </a:prstGeom>
        </p:spPr>
        <p:txBody>
          <a:bodyPr wrap="square">
            <a:spAutoFit/>
          </a:bodyPr>
          <a:lstStyle/>
          <a:p>
            <a:pPr algn="ctr"/>
            <a:r>
              <a:rPr lang="en-US" sz="2400" dirty="0"/>
              <a:t>No data comes out intrinsically the way you want it to. </a:t>
            </a:r>
          </a:p>
          <a:p>
            <a:pPr algn="ctr"/>
            <a:r>
              <a:rPr lang="en-US" sz="2400" dirty="0"/>
              <a:t>In our case, we needed multiple steps to aggregate the data along our channels of interest. </a:t>
            </a:r>
          </a:p>
        </p:txBody>
      </p:sp>
    </p:spTree>
    <p:extLst>
      <p:ext uri="{BB962C8B-B14F-4D97-AF65-F5344CB8AC3E}">
        <p14:creationId xmlns:p14="http://schemas.microsoft.com/office/powerpoint/2010/main" val="183786927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7: </a:t>
            </a:r>
            <a:br>
              <a:rPr lang="en-US" dirty="0"/>
            </a:br>
            <a:r>
              <a:rPr lang="en-US" dirty="0"/>
              <a:t>Analyze for Trends</a:t>
            </a:r>
          </a:p>
        </p:txBody>
      </p:sp>
    </p:spTree>
    <p:extLst>
      <p:ext uri="{BB962C8B-B14F-4D97-AF65-F5344CB8AC3E}">
        <p14:creationId xmlns:p14="http://schemas.microsoft.com/office/powerpoint/2010/main" val="12100527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(Table)</a:t>
            </a:r>
          </a:p>
        </p:txBody>
      </p:sp>
      <p:pic>
        <p:nvPicPr>
          <p:cNvPr id="6" name="Picture 5"/>
          <p:cNvPicPr>
            <a:picLocks noChangeAspect="1"/>
          </p:cNvPicPr>
          <p:nvPr/>
        </p:nvPicPr>
        <p:blipFill>
          <a:blip r:embed="rId2"/>
          <a:stretch>
            <a:fillRect/>
          </a:stretch>
        </p:blipFill>
        <p:spPr>
          <a:xfrm>
            <a:off x="0" y="914400"/>
            <a:ext cx="9144000" cy="4774231"/>
          </a:xfrm>
          <a:prstGeom prst="rect">
            <a:avLst/>
          </a:prstGeom>
        </p:spPr>
      </p:pic>
      <p:sp>
        <p:nvSpPr>
          <p:cNvPr id="7" name="Rectangle 6"/>
          <p:cNvSpPr/>
          <p:nvPr/>
        </p:nvSpPr>
        <p:spPr>
          <a:xfrm>
            <a:off x="7086600" y="4648200"/>
            <a:ext cx="1749625" cy="830997"/>
          </a:xfrm>
          <a:prstGeom prst="rect">
            <a:avLst/>
          </a:prstGeom>
        </p:spPr>
        <p:txBody>
          <a:bodyPr wrap="square">
            <a:spAutoFit/>
          </a:bodyPr>
          <a:lstStyle/>
          <a:p>
            <a:pPr algn="ctr"/>
            <a:r>
              <a:rPr lang="en-US" sz="2400" b="1" dirty="0"/>
              <a:t>Ugh.. </a:t>
            </a:r>
          </a:p>
          <a:p>
            <a:pPr algn="ctr"/>
            <a:r>
              <a:rPr lang="en-US" sz="2400" b="1" dirty="0"/>
              <a:t>It’s Close.</a:t>
            </a:r>
          </a:p>
        </p:txBody>
      </p:sp>
    </p:spTree>
    <p:extLst>
      <p:ext uri="{BB962C8B-B14F-4D97-AF65-F5344CB8AC3E}">
        <p14:creationId xmlns:p14="http://schemas.microsoft.com/office/powerpoint/2010/main" val="61772412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(Ratings)</a:t>
            </a:r>
          </a:p>
        </p:txBody>
      </p:sp>
      <p:pic>
        <p:nvPicPr>
          <p:cNvPr id="2054" name="Picture 6"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601"/>
            <a:ext cx="6920874" cy="5105399"/>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7073274" y="2590800"/>
            <a:ext cx="1997251" cy="1477328"/>
          </a:xfrm>
          <a:prstGeom prst="rect">
            <a:avLst/>
          </a:prstGeom>
        </p:spPr>
        <p:txBody>
          <a:bodyPr wrap="square">
            <a:spAutoFit/>
          </a:bodyPr>
          <a:lstStyle/>
          <a:p>
            <a:pPr algn="ctr"/>
            <a:r>
              <a:rPr lang="en-US" dirty="0"/>
              <a:t>Yelpers Rate Italian and Mexican relatively </a:t>
            </a:r>
            <a:r>
              <a:rPr lang="en-US" b="1" dirty="0"/>
              <a:t>equally</a:t>
            </a:r>
            <a:r>
              <a:rPr lang="en-US" dirty="0"/>
              <a:t>.</a:t>
            </a:r>
          </a:p>
        </p:txBody>
      </p:sp>
    </p:spTree>
    <p:extLst>
      <p:ext uri="{BB962C8B-B14F-4D97-AF65-F5344CB8AC3E}">
        <p14:creationId xmlns:p14="http://schemas.microsoft.com/office/powerpoint/2010/main" val="24121488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Rise of Data</a:t>
            </a:r>
          </a:p>
        </p:txBody>
      </p:sp>
    </p:spTree>
    <p:extLst>
      <p:ext uri="{BB962C8B-B14F-4D97-AF65-F5344CB8AC3E}">
        <p14:creationId xmlns:p14="http://schemas.microsoft.com/office/powerpoint/2010/main" val="1574159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(Review Counts)</a:t>
            </a:r>
          </a:p>
        </p:txBody>
      </p:sp>
      <p:pic>
        <p:nvPicPr>
          <p:cNvPr id="4098"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914400"/>
            <a:ext cx="7086600" cy="503079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7391400" y="2414134"/>
            <a:ext cx="1540051" cy="2031325"/>
          </a:xfrm>
          <a:prstGeom prst="rect">
            <a:avLst/>
          </a:prstGeom>
        </p:spPr>
        <p:txBody>
          <a:bodyPr wrap="square">
            <a:spAutoFit/>
          </a:bodyPr>
          <a:lstStyle/>
          <a:p>
            <a:pPr algn="ctr"/>
            <a:r>
              <a:rPr lang="en-US" dirty="0"/>
              <a:t>But… Yelpers seem to significantly </a:t>
            </a:r>
            <a:r>
              <a:rPr lang="en-US" b="1" dirty="0"/>
              <a:t>review more Italian </a:t>
            </a:r>
            <a:r>
              <a:rPr lang="en-US" dirty="0"/>
              <a:t>restaurants. </a:t>
            </a:r>
          </a:p>
        </p:txBody>
      </p:sp>
    </p:spTree>
    <p:extLst>
      <p:ext uri="{BB962C8B-B14F-4D97-AF65-F5344CB8AC3E}">
        <p14:creationId xmlns:p14="http://schemas.microsoft.com/office/powerpoint/2010/main" val="399320721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(Winner Take All)</a:t>
            </a:r>
          </a:p>
        </p:txBody>
      </p:sp>
      <p:grpSp>
        <p:nvGrpSpPr>
          <p:cNvPr id="3" name="Group 2"/>
          <p:cNvGrpSpPr/>
          <p:nvPr/>
        </p:nvGrpSpPr>
        <p:grpSpPr>
          <a:xfrm>
            <a:off x="69397" y="944941"/>
            <a:ext cx="8929192" cy="3276600"/>
            <a:chOff x="69397" y="762000"/>
            <a:chExt cx="9552162" cy="3505201"/>
          </a:xfrm>
        </p:grpSpPr>
        <p:pic>
          <p:nvPicPr>
            <p:cNvPr id="5122"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762000"/>
              <a:ext cx="4668559" cy="3429000"/>
            </a:xfrm>
            <a:prstGeom prst="rect">
              <a:avLst/>
            </a:prstGeom>
            <a:noFill/>
            <a:extLst>
              <a:ext uri="{909E8E84-426E-40dd-AFC4-6F175D3DCCD1}">
                <a14:hiddenFill xmlns="" xmlns:a14="http://schemas.microsoft.com/office/drawing/2010/main">
                  <a:solidFill>
                    <a:srgbClr val="FFFFFF"/>
                  </a:solidFill>
                </a14:hiddenFill>
              </a:ext>
            </a:extLst>
          </p:spPr>
        </p:pic>
        <p:pic>
          <p:nvPicPr>
            <p:cNvPr id="5124" name="Picture 4" desc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7" y="774701"/>
              <a:ext cx="4755015" cy="34925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7" name="Rectangle 6"/>
          <p:cNvSpPr/>
          <p:nvPr/>
        </p:nvSpPr>
        <p:spPr>
          <a:xfrm>
            <a:off x="0" y="4450140"/>
            <a:ext cx="8931451" cy="1569660"/>
          </a:xfrm>
          <a:prstGeom prst="rect">
            <a:avLst/>
          </a:prstGeom>
        </p:spPr>
        <p:txBody>
          <a:bodyPr wrap="square">
            <a:spAutoFit/>
          </a:bodyPr>
          <a:lstStyle/>
          <a:p>
            <a:pPr algn="ctr"/>
            <a:r>
              <a:rPr lang="en-US" sz="2400" dirty="0"/>
              <a:t>Just for kicks I threw in an analysis to ask based on aggregating the data along cities using a “Winner-Take-All” approach. </a:t>
            </a:r>
          </a:p>
          <a:p>
            <a:pPr algn="ctr"/>
            <a:endParaRPr lang="en-US" sz="2400" dirty="0"/>
          </a:p>
          <a:p>
            <a:pPr algn="ctr"/>
            <a:r>
              <a:rPr lang="en-US" sz="2400" dirty="0"/>
              <a:t>It’s sort of a wash.</a:t>
            </a:r>
          </a:p>
        </p:txBody>
      </p:sp>
    </p:spTree>
    <p:extLst>
      <p:ext uri="{BB962C8B-B14F-4D97-AF65-F5344CB8AC3E}">
        <p14:creationId xmlns:p14="http://schemas.microsoft.com/office/powerpoint/2010/main" val="71428144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(Statistical Analysis)</a:t>
            </a:r>
          </a:p>
        </p:txBody>
      </p:sp>
      <p:graphicFrame>
        <p:nvGraphicFramePr>
          <p:cNvPr id="3" name="Table 2"/>
          <p:cNvGraphicFramePr>
            <a:graphicFrameLocks noGrp="1"/>
          </p:cNvGraphicFramePr>
          <p:nvPr>
            <p:extLst>
              <p:ext uri="{D42A27DB-BD31-4B8C-83A1-F6EECF244321}">
                <p14:modId xmlns:p14="http://schemas.microsoft.com/office/powerpoint/2010/main" val="3234014747"/>
              </p:ext>
            </p:extLst>
          </p:nvPr>
        </p:nvGraphicFramePr>
        <p:xfrm>
          <a:off x="381000" y="1143000"/>
          <a:ext cx="8420100" cy="2971800"/>
        </p:xfrm>
        <a:graphic>
          <a:graphicData uri="http://schemas.openxmlformats.org/drawingml/2006/table">
            <a:tbl>
              <a:tblPr firstRow="1" bandRow="1">
                <a:tableStyleId>{5C22544A-7EE6-4342-B048-85BDC9FD1C3A}</a:tableStyleId>
              </a:tblPr>
              <a:tblGrid>
                <a:gridCol w="2105025">
                  <a:extLst>
                    <a:ext uri="{9D8B030D-6E8A-4147-A177-3AD203B41FA5}">
                      <a16:colId xmlns:a16="http://schemas.microsoft.com/office/drawing/2014/main" val="3837178745"/>
                    </a:ext>
                  </a:extLst>
                </a:gridCol>
                <a:gridCol w="2105025">
                  <a:extLst>
                    <a:ext uri="{9D8B030D-6E8A-4147-A177-3AD203B41FA5}">
                      <a16:colId xmlns:a16="http://schemas.microsoft.com/office/drawing/2014/main" val="732108583"/>
                    </a:ext>
                  </a:extLst>
                </a:gridCol>
                <a:gridCol w="2105025">
                  <a:extLst>
                    <a:ext uri="{9D8B030D-6E8A-4147-A177-3AD203B41FA5}">
                      <a16:colId xmlns:a16="http://schemas.microsoft.com/office/drawing/2014/main" val="2391800895"/>
                    </a:ext>
                  </a:extLst>
                </a:gridCol>
                <a:gridCol w="2105025">
                  <a:extLst>
                    <a:ext uri="{9D8B030D-6E8A-4147-A177-3AD203B41FA5}">
                      <a16:colId xmlns:a16="http://schemas.microsoft.com/office/drawing/2014/main" val="1343422819"/>
                    </a:ext>
                  </a:extLst>
                </a:gridCol>
              </a:tblGrid>
              <a:tr h="990600">
                <a:tc>
                  <a:txBody>
                    <a:bodyPr/>
                    <a:lstStyle/>
                    <a:p>
                      <a:pPr algn="ctr"/>
                      <a:r>
                        <a:rPr lang="en-US" sz="2400" dirty="0"/>
                        <a:t>Metric</a:t>
                      </a:r>
                    </a:p>
                  </a:txBody>
                  <a:tcPr/>
                </a:tc>
                <a:tc>
                  <a:txBody>
                    <a:bodyPr/>
                    <a:lstStyle/>
                    <a:p>
                      <a:pPr algn="ctr"/>
                      <a:r>
                        <a:rPr lang="en-US" sz="2400" dirty="0"/>
                        <a:t>Italian</a:t>
                      </a:r>
                    </a:p>
                  </a:txBody>
                  <a:tcPr/>
                </a:tc>
                <a:tc>
                  <a:txBody>
                    <a:bodyPr/>
                    <a:lstStyle/>
                    <a:p>
                      <a:pPr algn="ctr"/>
                      <a:r>
                        <a:rPr lang="en-US" sz="2400" dirty="0"/>
                        <a:t>Mexican</a:t>
                      </a:r>
                    </a:p>
                  </a:txBody>
                  <a:tcPr/>
                </a:tc>
                <a:tc>
                  <a:txBody>
                    <a:bodyPr/>
                    <a:lstStyle/>
                    <a:p>
                      <a:pPr algn="ctr"/>
                      <a:r>
                        <a:rPr lang="en-US" sz="2400" dirty="0"/>
                        <a:t>p-Value</a:t>
                      </a:r>
                      <a:r>
                        <a:rPr lang="en-US" sz="2400" baseline="0" dirty="0"/>
                        <a:t> </a:t>
                      </a:r>
                    </a:p>
                    <a:p>
                      <a:pPr algn="ctr"/>
                      <a:r>
                        <a:rPr lang="en-US" sz="2400" baseline="0" dirty="0"/>
                        <a:t>(T-Test)</a:t>
                      </a:r>
                      <a:endParaRPr lang="en-US" sz="2400" dirty="0"/>
                    </a:p>
                  </a:txBody>
                  <a:tcPr/>
                </a:tc>
                <a:extLst>
                  <a:ext uri="{0D108BD9-81ED-4DB2-BD59-A6C34878D82A}">
                    <a16:rowId xmlns:a16="http://schemas.microsoft.com/office/drawing/2014/main" val="1827560976"/>
                  </a:ext>
                </a:extLst>
              </a:tr>
              <a:tr h="990600">
                <a:tc>
                  <a:txBody>
                    <a:bodyPr/>
                    <a:lstStyle/>
                    <a:p>
                      <a:pPr algn="ctr"/>
                      <a:r>
                        <a:rPr lang="en-US" sz="2400" dirty="0"/>
                        <a:t>Average Rating</a:t>
                      </a:r>
                    </a:p>
                  </a:txBody>
                  <a:tcPr/>
                </a:tc>
                <a:tc>
                  <a:txBody>
                    <a:bodyPr/>
                    <a:lstStyle/>
                    <a:p>
                      <a:pPr algn="ctr"/>
                      <a:r>
                        <a:rPr lang="en-US" sz="3600" dirty="0"/>
                        <a:t>3.806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t>3.826</a:t>
                      </a:r>
                    </a:p>
                  </a:txBody>
                  <a:tcPr/>
                </a:tc>
                <a:tc>
                  <a:txBody>
                    <a:bodyPr/>
                    <a:lstStyle/>
                    <a:p>
                      <a:pPr algn="ctr"/>
                      <a:r>
                        <a:rPr lang="en-US" sz="3600" dirty="0"/>
                        <a:t>0.284</a:t>
                      </a:r>
                    </a:p>
                  </a:txBody>
                  <a:tcPr/>
                </a:tc>
                <a:extLst>
                  <a:ext uri="{0D108BD9-81ED-4DB2-BD59-A6C34878D82A}">
                    <a16:rowId xmlns:a16="http://schemas.microsoft.com/office/drawing/2014/main" val="3682507066"/>
                  </a:ext>
                </a:extLst>
              </a:tr>
              <a:tr h="990600">
                <a:tc>
                  <a:txBody>
                    <a:bodyPr/>
                    <a:lstStyle/>
                    <a:p>
                      <a:pPr algn="ctr"/>
                      <a:r>
                        <a:rPr lang="en-US" sz="2400" dirty="0"/>
                        <a:t>Review Counts</a:t>
                      </a:r>
                    </a:p>
                  </a:txBody>
                  <a:tcPr>
                    <a:solidFill>
                      <a:schemeClr val="accent6">
                        <a:lumMod val="60000"/>
                        <a:lumOff val="40000"/>
                      </a:schemeClr>
                    </a:solidFill>
                  </a:tcPr>
                </a:tc>
                <a:tc>
                  <a:txBody>
                    <a:bodyPr/>
                    <a:lstStyle/>
                    <a:p>
                      <a:pPr algn="ctr"/>
                      <a:r>
                        <a:rPr lang="en-US" sz="3600" b="1" dirty="0"/>
                        <a:t>573k</a:t>
                      </a:r>
                    </a:p>
                  </a:txBody>
                  <a:tcPr>
                    <a:solidFill>
                      <a:schemeClr val="accent6">
                        <a:lumMod val="60000"/>
                        <a:lumOff val="40000"/>
                      </a:schemeClr>
                    </a:solidFill>
                  </a:tcPr>
                </a:tc>
                <a:tc>
                  <a:txBody>
                    <a:bodyPr/>
                    <a:lstStyle/>
                    <a:p>
                      <a:pPr algn="ctr"/>
                      <a:r>
                        <a:rPr lang="en-US" sz="3600" dirty="0"/>
                        <a:t>476k</a:t>
                      </a:r>
                    </a:p>
                  </a:txBody>
                  <a:tcPr>
                    <a:solidFill>
                      <a:schemeClr val="accent6">
                        <a:lumMod val="60000"/>
                        <a:lumOff val="40000"/>
                      </a:schemeClr>
                    </a:solidFill>
                  </a:tcPr>
                </a:tc>
                <a:tc>
                  <a:txBody>
                    <a:bodyPr/>
                    <a:lstStyle/>
                    <a:p>
                      <a:pPr algn="ctr"/>
                      <a:r>
                        <a:rPr lang="en-US" sz="3600" dirty="0"/>
                        <a:t>0.057</a:t>
                      </a:r>
                    </a:p>
                  </a:txBody>
                  <a:tcPr>
                    <a:solidFill>
                      <a:schemeClr val="accent6">
                        <a:lumMod val="60000"/>
                        <a:lumOff val="40000"/>
                      </a:schemeClr>
                    </a:solidFill>
                  </a:tcPr>
                </a:tc>
                <a:extLst>
                  <a:ext uri="{0D108BD9-81ED-4DB2-BD59-A6C34878D82A}">
                    <a16:rowId xmlns:a16="http://schemas.microsoft.com/office/drawing/2014/main" val="968642266"/>
                  </a:ext>
                </a:extLst>
              </a:tr>
            </a:tbl>
          </a:graphicData>
        </a:graphic>
      </p:graphicFrame>
      <p:sp>
        <p:nvSpPr>
          <p:cNvPr id="6" name="Rectangle 5"/>
          <p:cNvSpPr/>
          <p:nvPr/>
        </p:nvSpPr>
        <p:spPr>
          <a:xfrm>
            <a:off x="381001" y="4419600"/>
            <a:ext cx="8420100" cy="1323439"/>
          </a:xfrm>
          <a:prstGeom prst="rect">
            <a:avLst/>
          </a:prstGeom>
        </p:spPr>
        <p:txBody>
          <a:bodyPr wrap="square">
            <a:spAutoFit/>
          </a:bodyPr>
          <a:lstStyle/>
          <a:p>
            <a:pPr algn="ctr"/>
            <a:r>
              <a:rPr lang="en-US" sz="2000" dirty="0"/>
              <a:t>Because of how close the numbers appear, we utilized a Student’s T-Test to quickly asses if the perceived differences are statistically significant. </a:t>
            </a:r>
          </a:p>
          <a:p>
            <a:pPr algn="ctr"/>
            <a:endParaRPr lang="en-US" sz="2000" dirty="0"/>
          </a:p>
          <a:p>
            <a:pPr algn="ctr"/>
            <a:r>
              <a:rPr lang="en-US" sz="2000" i="1" u="sng" dirty="0"/>
              <a:t>The difference in </a:t>
            </a:r>
            <a:r>
              <a:rPr lang="en-US" sz="2000" b="1" i="1" u="sng" dirty="0"/>
              <a:t>review count is statistically </a:t>
            </a:r>
            <a:r>
              <a:rPr lang="en-US" sz="2000" i="1" u="sng" dirty="0"/>
              <a:t>significant.</a:t>
            </a:r>
          </a:p>
        </p:txBody>
      </p:sp>
    </p:spTree>
    <p:extLst>
      <p:ext uri="{BB962C8B-B14F-4D97-AF65-F5344CB8AC3E}">
        <p14:creationId xmlns:p14="http://schemas.microsoft.com/office/powerpoint/2010/main" val="404214058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8: </a:t>
            </a:r>
            <a:br>
              <a:rPr lang="en-US" dirty="0"/>
            </a:br>
            <a:r>
              <a:rPr lang="en-US" dirty="0"/>
              <a:t>Acknowledge Limitations</a:t>
            </a:r>
          </a:p>
        </p:txBody>
      </p:sp>
    </p:spTree>
    <p:extLst>
      <p:ext uri="{BB962C8B-B14F-4D97-AF65-F5344CB8AC3E}">
        <p14:creationId xmlns:p14="http://schemas.microsoft.com/office/powerpoint/2010/main" val="6869027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3" name="Picture 2"/>
          <p:cNvPicPr>
            <a:picLocks noChangeAspect="1"/>
          </p:cNvPicPr>
          <p:nvPr/>
        </p:nvPicPr>
        <p:blipFill>
          <a:blip r:embed="rId2"/>
          <a:stretch>
            <a:fillRect/>
          </a:stretch>
        </p:blipFill>
        <p:spPr>
          <a:xfrm>
            <a:off x="342922" y="762000"/>
            <a:ext cx="6687844" cy="5334000"/>
          </a:xfrm>
          <a:prstGeom prst="rect">
            <a:avLst/>
          </a:prstGeom>
        </p:spPr>
      </p:pic>
      <p:sp>
        <p:nvSpPr>
          <p:cNvPr id="4" name="Rectangle 3"/>
          <p:cNvSpPr/>
          <p:nvPr/>
        </p:nvSpPr>
        <p:spPr>
          <a:xfrm>
            <a:off x="4038600" y="4419600"/>
            <a:ext cx="4876800" cy="1200329"/>
          </a:xfrm>
          <a:prstGeom prst="rect">
            <a:avLst/>
          </a:prstGeom>
        </p:spPr>
        <p:txBody>
          <a:bodyPr wrap="square">
            <a:spAutoFit/>
          </a:bodyPr>
          <a:lstStyle/>
          <a:p>
            <a:pPr algn="ctr"/>
            <a:r>
              <a:rPr lang="en-US" sz="2400" b="1" dirty="0"/>
              <a:t>Yelp demographics may not match the American demographic.</a:t>
            </a:r>
          </a:p>
        </p:txBody>
      </p:sp>
      <p:pic>
        <p:nvPicPr>
          <p:cNvPr id="5" name="Picture 4" descr="Image result for yelp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2191" y="990600"/>
            <a:ext cx="2076450" cy="13335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71512347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0242" name="Picture 2" descr="https://36hrw115apll2tgpf9vbfhw1-wpengine.netdna-ssl.com/wp-content/uploads/2015/04/LeslieKris_107-X2-780x519-780x5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269" y="1295400"/>
            <a:ext cx="4324350" cy="2877356"/>
          </a:xfrm>
          <a:prstGeom prst="rect">
            <a:avLst/>
          </a:prstGeom>
          <a:noFill/>
          <a:extLst>
            <a:ext uri="{909E8E84-426E-40dd-AFC4-6F175D3DCCD1}">
              <a14:hiddenFill xmlns="" xmlns:a14="http://schemas.microsoft.com/office/drawing/2010/main">
                <a:solidFill>
                  <a:srgbClr val="FFFFFF"/>
                </a:solidFill>
              </a14:hiddenFill>
            </a:ext>
          </a:extLst>
        </p:spPr>
      </p:pic>
      <p:pic>
        <p:nvPicPr>
          <p:cNvPr id="10244" name="Picture 4" descr="Image result for home cooked mexican feast"/>
          <p:cNvPicPr>
            <a:picLocks noChangeAspect="1" noChangeArrowheads="1"/>
          </p:cNvPicPr>
          <p:nvPr/>
        </p:nvPicPr>
        <p:blipFill rotWithShape="1">
          <a:blip r:embed="rId3">
            <a:extLst>
              <a:ext uri="{28A0092B-C50C-407E-A947-70E740481C1C}">
                <a14:useLocalDpi xmlns:a14="http://schemas.microsoft.com/office/drawing/2010/main" val="0"/>
              </a:ext>
            </a:extLst>
          </a:blip>
          <a:srcRect r="1829" b="3477"/>
          <a:stretch/>
        </p:blipFill>
        <p:spPr bwMode="auto">
          <a:xfrm>
            <a:off x="152400" y="1295400"/>
            <a:ext cx="4499869" cy="2877356"/>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533400" y="4495800"/>
            <a:ext cx="8382000" cy="1200329"/>
          </a:xfrm>
          <a:prstGeom prst="rect">
            <a:avLst/>
          </a:prstGeom>
        </p:spPr>
        <p:txBody>
          <a:bodyPr wrap="square">
            <a:spAutoFit/>
          </a:bodyPr>
          <a:lstStyle/>
          <a:p>
            <a:pPr algn="ctr"/>
            <a:r>
              <a:rPr lang="en-US" sz="3600" b="1" dirty="0"/>
              <a:t>Restaurant experiences do not equate to home cooked meals.</a:t>
            </a:r>
          </a:p>
        </p:txBody>
      </p:sp>
    </p:spTree>
    <p:extLst>
      <p:ext uri="{BB962C8B-B14F-4D97-AF65-F5344CB8AC3E}">
        <p14:creationId xmlns:p14="http://schemas.microsoft.com/office/powerpoint/2010/main" val="396222246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6386" name="Picture 2" descr="http://www.coolenevada.com/images/Modern-Italian-Fine-Dining-Restaurant-Interior-Design-of-Phils-Italian-Steakhouse-Las-Vegas-Furniture.jpg"/>
          <p:cNvPicPr>
            <a:picLocks noChangeAspect="1" noChangeArrowheads="1"/>
          </p:cNvPicPr>
          <p:nvPr/>
        </p:nvPicPr>
        <p:blipFill rotWithShape="1">
          <a:blip r:embed="rId2">
            <a:extLst>
              <a:ext uri="{28A0092B-C50C-407E-A947-70E740481C1C}">
                <a14:useLocalDpi xmlns:a14="http://schemas.microsoft.com/office/drawing/2010/main" val="0"/>
              </a:ext>
            </a:extLst>
          </a:blip>
          <a:srcRect b="17913"/>
          <a:stretch/>
        </p:blipFill>
        <p:spPr bwMode="auto">
          <a:xfrm>
            <a:off x="285750" y="838200"/>
            <a:ext cx="8572500" cy="449580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ectangle 6"/>
          <p:cNvSpPr/>
          <p:nvPr/>
        </p:nvSpPr>
        <p:spPr>
          <a:xfrm>
            <a:off x="533400" y="5562599"/>
            <a:ext cx="8382000" cy="646331"/>
          </a:xfrm>
          <a:prstGeom prst="rect">
            <a:avLst/>
          </a:prstGeom>
        </p:spPr>
        <p:txBody>
          <a:bodyPr wrap="square">
            <a:spAutoFit/>
          </a:bodyPr>
          <a:lstStyle/>
          <a:p>
            <a:pPr algn="ctr"/>
            <a:r>
              <a:rPr lang="en-US" sz="3600" b="1" dirty="0"/>
              <a:t>“Fine” dining effect?</a:t>
            </a:r>
          </a:p>
        </p:txBody>
      </p:sp>
    </p:spTree>
    <p:extLst>
      <p:ext uri="{BB962C8B-B14F-4D97-AF65-F5344CB8AC3E}">
        <p14:creationId xmlns:p14="http://schemas.microsoft.com/office/powerpoint/2010/main" val="243095496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9: </a:t>
            </a:r>
            <a:br>
              <a:rPr lang="en-US" dirty="0"/>
            </a:br>
            <a:r>
              <a:rPr lang="en-US" dirty="0"/>
              <a:t>Make the Call</a:t>
            </a:r>
          </a:p>
        </p:txBody>
      </p:sp>
    </p:spTree>
    <p:extLst>
      <p:ext uri="{BB962C8B-B14F-4D97-AF65-F5344CB8AC3E}">
        <p14:creationId xmlns:p14="http://schemas.microsoft.com/office/powerpoint/2010/main" val="749792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838200"/>
            <a:ext cx="8699500" cy="4893647"/>
          </a:xfrm>
          <a:prstGeom prst="rect">
            <a:avLst/>
          </a:prstGeom>
        </p:spPr>
        <p:txBody>
          <a:bodyPr wrap="square">
            <a:spAutoFit/>
          </a:bodyPr>
          <a:lstStyle/>
          <a:p>
            <a:r>
              <a:rPr lang="en-US" sz="2400" b="1" u="sng" dirty="0"/>
              <a:t>The “Proper” Conclusion:</a:t>
            </a:r>
          </a:p>
          <a:p>
            <a:endParaRPr lang="en-US" sz="2400" b="1" dirty="0"/>
          </a:p>
          <a:p>
            <a:r>
              <a:rPr lang="en-US" sz="2400" dirty="0"/>
              <a:t>“Based on our analysis, it is clear that the American preference for Italian and Mexican food are similar in nature. As a whole, Americans rate Mexican and Italian restaurants at statistically similar scores (Avg. score: 3.8, p-value: 0.285). However, there exists statistically significant evidence that Americans write more reviews of Italian restaurants than Mexican (+96k, p-value: 0.057). This may indicate that there is an increased interest in visiting Italian restaurants at an experiential level. However, it may also merely suggest that Yelp users enjoy writing reviews on Italian restaurants more than Mexican restaurants.”</a:t>
            </a:r>
          </a:p>
        </p:txBody>
      </p:sp>
    </p:spTree>
    <p:extLst>
      <p:ext uri="{BB962C8B-B14F-4D97-AF65-F5344CB8AC3E}">
        <p14:creationId xmlns:p14="http://schemas.microsoft.com/office/powerpoint/2010/main" val="2317565375"/>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1447800"/>
            <a:ext cx="6337300" cy="2492990"/>
          </a:xfrm>
          <a:prstGeom prst="rect">
            <a:avLst/>
          </a:prstGeom>
        </p:spPr>
        <p:txBody>
          <a:bodyPr wrap="square">
            <a:spAutoFit/>
          </a:bodyPr>
          <a:lstStyle/>
          <a:p>
            <a:r>
              <a:rPr lang="en-US" sz="2400" b="1" u="sng" dirty="0"/>
              <a:t>The “Let’s Be Real” Conclusion:</a:t>
            </a:r>
          </a:p>
          <a:p>
            <a:endParaRPr lang="en-US" sz="2400" b="1" dirty="0"/>
          </a:p>
          <a:p>
            <a:r>
              <a:rPr lang="en-US" sz="6400" dirty="0"/>
              <a:t>Italian. </a:t>
            </a:r>
          </a:p>
          <a:p>
            <a:endParaRPr lang="en-US" sz="2400" dirty="0"/>
          </a:p>
          <a:p>
            <a:r>
              <a:rPr lang="en-US" sz="2000" dirty="0"/>
              <a:t>(But it’s going to be close…)</a:t>
            </a:r>
          </a:p>
        </p:txBody>
      </p:sp>
      <p:pic>
        <p:nvPicPr>
          <p:cNvPr id="1026" name="Picture 2" descr="Image result for pizza pray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1" y="2073441"/>
            <a:ext cx="5266870" cy="421349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05250445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15287</TotalTime>
  <Words>2787</Words>
  <Application>Microsoft Office PowerPoint</Application>
  <PresentationFormat>On-screen Show (4:3)</PresentationFormat>
  <Paragraphs>567</Paragraphs>
  <Slides>111</Slides>
  <Notes>53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111</vt:i4>
      </vt:variant>
    </vt:vector>
  </HeadingPairs>
  <TitlesOfParts>
    <vt:vector size="117" baseType="lpstr">
      <vt:lpstr>Arial</vt:lpstr>
      <vt:lpstr>Calibri</vt:lpstr>
      <vt:lpstr>Open Sans</vt:lpstr>
      <vt:lpstr>Roboto</vt:lpstr>
      <vt:lpstr>Wingdings</vt:lpstr>
      <vt:lpstr>1_Unbranded</vt:lpstr>
      <vt:lpstr>Zen of Data</vt:lpstr>
      <vt:lpstr>Quick Introductions! (30 seconds)</vt:lpstr>
      <vt:lpstr>Meet your TeAm!</vt:lpstr>
      <vt:lpstr>Instructor = … ?</vt:lpstr>
      <vt:lpstr>Things I’ve Worked On…</vt:lpstr>
      <vt:lpstr>Things I’ve Worked On…</vt:lpstr>
      <vt:lpstr>Things I’ve Worked On…</vt:lpstr>
      <vt:lpstr>In My current role…</vt:lpstr>
      <vt:lpstr>The Rise of Data</vt:lpstr>
      <vt:lpstr>Question: Why is “data” such a hot skill these days?</vt:lpstr>
      <vt:lpstr>1. Explosive Growth in “Digitized” Data (Creation)</vt:lpstr>
      <vt:lpstr>2. Explosive Growth in Analytic Tools (Synthesis)</vt:lpstr>
      <vt:lpstr>3. Accelerating Search for Actionable Insight (Value) </vt:lpstr>
      <vt:lpstr>Data Means What?</vt:lpstr>
      <vt:lpstr>So… What is data science?</vt:lpstr>
      <vt:lpstr>First Thoughts…</vt:lpstr>
      <vt:lpstr>First Thoughts…</vt:lpstr>
      <vt:lpstr>First Thoughts…</vt:lpstr>
      <vt:lpstr>First Thoughts…</vt:lpstr>
      <vt:lpstr>Data Science centers on two things:</vt:lpstr>
      <vt:lpstr>Truth-Telling &amp; Story Telling</vt:lpstr>
      <vt:lpstr>Truth-Telling</vt:lpstr>
      <vt:lpstr>Data As… Truth-Telling</vt:lpstr>
      <vt:lpstr>Data As… Truth-Telling</vt:lpstr>
      <vt:lpstr>Data As… Truth-Telling</vt:lpstr>
      <vt:lpstr>Story-Telling</vt:lpstr>
      <vt:lpstr>Data As… Story-Telling</vt:lpstr>
      <vt:lpstr>Data As… Story-Telling</vt:lpstr>
      <vt:lpstr>Data As… Story-Telling</vt:lpstr>
      <vt:lpstr>Data As… Story-Telling</vt:lpstr>
      <vt:lpstr>Course Overview</vt:lpstr>
      <vt:lpstr>Tools for Truths, Skills for Stories…</vt:lpstr>
      <vt:lpstr>Daily Routine</vt:lpstr>
      <vt:lpstr>Daily Routine</vt:lpstr>
      <vt:lpstr>Curriculum At-A-Glance</vt:lpstr>
      <vt:lpstr>Example Activity: Subway Delays… According to Twitter</vt:lpstr>
      <vt:lpstr>Example Activity: McDonalds Map (Carto)</vt:lpstr>
      <vt:lpstr>Example Activity: Banking Deserts</vt:lpstr>
      <vt:lpstr>Example Activity: Banking Deserts</vt:lpstr>
      <vt:lpstr>We’ve got a long ways to go…</vt:lpstr>
      <vt:lpstr>Helpful Tips</vt:lpstr>
      <vt:lpstr>1. Embrace Your Inner Toddler</vt:lpstr>
      <vt:lpstr>2. Brace Yourself for Doubt, Challenge, and Confusion</vt:lpstr>
      <vt:lpstr>2. Brace Yourself for Doubt, Challenge, and Confusion</vt:lpstr>
      <vt:lpstr>3. Relish the Novice Experience</vt:lpstr>
      <vt:lpstr>4. Form a Community Now!</vt:lpstr>
      <vt:lpstr>5. Put in the Hours (And the Effort)!</vt:lpstr>
      <vt:lpstr>6. Celebrate Your Successes!</vt:lpstr>
      <vt:lpstr>PowerPoint Presentation</vt:lpstr>
      <vt:lpstr>Form a group of 3-4 students. (Psst… They shouldn’t be someone right next to you)</vt:lpstr>
      <vt:lpstr>Break!</vt:lpstr>
      <vt:lpstr>Thought Experiment #1</vt:lpstr>
      <vt:lpstr>Imagine…  Your entire bonus rests on answering this next question. </vt:lpstr>
      <vt:lpstr>Or if you want something higher stakes... Imagine Your entire life depends on answering this question…</vt:lpstr>
      <vt:lpstr>The Question…</vt:lpstr>
      <vt:lpstr>&gt; YOUR TURN!</vt:lpstr>
      <vt:lpstr>Thought Experiment #1</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2:  Identify Data Sources</vt:lpstr>
      <vt:lpstr>Step 2: Identify Data Sources</vt:lpstr>
      <vt:lpstr>Step 2: Identify Data Sources</vt:lpstr>
      <vt:lpstr>Step 2: Identify Data Sources</vt:lpstr>
      <vt:lpstr>Step 2: Identify Data Sources</vt:lpstr>
      <vt:lpstr>Step 3:  Define Strategy and Metrics</vt:lpstr>
      <vt:lpstr>Step 3: Define Strategy and Metrics</vt:lpstr>
      <vt:lpstr>Step 3: Define Strategy and Metrics</vt:lpstr>
      <vt:lpstr>Step 4:  Build Data Retrieval Plan</vt:lpstr>
      <vt:lpstr>Step 4: Data Retrieval Plan</vt:lpstr>
      <vt:lpstr>Step 4: Data Retrieval Plan</vt:lpstr>
      <vt:lpstr>Thank You Yelp!</vt:lpstr>
      <vt:lpstr>Thank You Yelp!</vt:lpstr>
      <vt:lpstr>Step 4: Build Data Retrieval Plan</vt:lpstr>
      <vt:lpstr>Step 5:  Retrieve the Data</vt:lpstr>
      <vt:lpstr>Pulling with Python</vt:lpstr>
      <vt:lpstr>Pulling with Python</vt:lpstr>
      <vt:lpstr>Pulling with Python</vt:lpstr>
      <vt:lpstr>Pulling with Python</vt:lpstr>
      <vt:lpstr>Step 6:  Assemble and Clean the Data</vt:lpstr>
      <vt:lpstr>Cleaning with Pandas</vt:lpstr>
      <vt:lpstr>Step 7:  Analyze for Trends</vt:lpstr>
      <vt:lpstr>Analyze for Trends (Table)</vt:lpstr>
      <vt:lpstr>Analyze for Trends (Ratings)</vt:lpstr>
      <vt:lpstr>Analyze for Trends (Review Counts)</vt:lpstr>
      <vt:lpstr>Analyze for Trends (Winner Take All)</vt:lpstr>
      <vt:lpstr>Analyze for Trends (Statistical Analysis)</vt:lpstr>
      <vt:lpstr>Step 8:  Acknowledge Limitations</vt:lpstr>
      <vt:lpstr>Limitations in Analysis</vt:lpstr>
      <vt:lpstr>Limitations in Analysis</vt:lpstr>
      <vt:lpstr>Limitations in Analysis</vt:lpstr>
      <vt:lpstr>Step 9:  Make the Call</vt:lpstr>
      <vt:lpstr>Making the Call </vt:lpstr>
      <vt:lpstr>Making the Call </vt:lpstr>
      <vt:lpstr>&gt; YOUR TURN!</vt:lpstr>
      <vt:lpstr>Freaked Out a Bit?</vt:lpstr>
      <vt:lpstr>An Analytics Paradigm</vt:lpstr>
      <vt:lpstr>Analytics Paradigm</vt:lpstr>
      <vt:lpstr>Thought Experiment #2</vt:lpstr>
      <vt:lpstr>Let’s Talk Gentrification</vt:lpstr>
      <vt:lpstr>&gt; YOUR TURN!</vt:lpstr>
      <vt:lpstr>Prepare for Next Class</vt:lpstr>
      <vt:lpstr>Prepare for Next Class</vt:lpstr>
      <vt:lpstr>Homework #1</vt:lpstr>
      <vt:lpstr>Homework #1 - Introduction</vt:lpstr>
      <vt:lpstr>Questions /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Owner</cp:lastModifiedBy>
  <cp:revision>1679</cp:revision>
  <cp:lastPrinted>2016-01-30T16:23:56Z</cp:lastPrinted>
  <dcterms:created xsi:type="dcterms:W3CDTF">2015-01-20T17:19:00Z</dcterms:created>
  <dcterms:modified xsi:type="dcterms:W3CDTF">2018-05-01T11:24:23Z</dcterms:modified>
</cp:coreProperties>
</file>